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3"/>
    <p:sldId id="257" r:id="rId4"/>
    <p:sldId id="258" r:id="rId5"/>
    <p:sldId id="268" r:id="rId6"/>
    <p:sldId id="272" r:id="rId7"/>
    <p:sldId id="307" r:id="rId8"/>
    <p:sldId id="259" r:id="rId9"/>
    <p:sldId id="278" r:id="rId10"/>
    <p:sldId id="306" r:id="rId11"/>
    <p:sldId id="274" r:id="rId12"/>
    <p:sldId id="282" r:id="rId13"/>
    <p:sldId id="309" r:id="rId14"/>
    <p:sldId id="310" r:id="rId15"/>
    <p:sldId id="308" r:id="rId16"/>
    <p:sldId id="285" r:id="rId17"/>
    <p:sldId id="286" r:id="rId18"/>
    <p:sldId id="273" r:id="rId19"/>
    <p:sldId id="295" r:id="rId20"/>
    <p:sldId id="297" r:id="rId21"/>
    <p:sldId id="296" r:id="rId22"/>
    <p:sldId id="301" r:id="rId23"/>
    <p:sldId id="302" r:id="rId24"/>
    <p:sldId id="300" r:id="rId25"/>
    <p:sldId id="304" r:id="rId26"/>
    <p:sldId id="314" r:id="rId27"/>
    <p:sldId id="263" r:id="rId28"/>
    <p:sldId id="330" r:id="rId29"/>
    <p:sldId id="329" r:id="rId30"/>
    <p:sldId id="265" r:id="rId31"/>
  </p:sldIdLst>
  <p:sldSz cx="18288000" cy="10287000"/>
  <p:notesSz cx="6858000" cy="9144000"/>
  <p:embeddedFontLst>
    <p:embeddedFont>
      <p:font typeface="DM Sans"/>
      <p:regular r:id="rId36"/>
    </p:embeddedFont>
    <p:embeddedFont>
      <p:font typeface="DM Sans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85"/>
        <p:guide pos="28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48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48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48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8953500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48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486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svg"/><Relationship Id="rId3" Type="http://schemas.openxmlformats.org/officeDocument/2006/relationships/image" Target="../media/image18.png"/><Relationship Id="rId2" Type="http://schemas.openxmlformats.org/officeDocument/2006/relationships/image" Target="../media/image7.sv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svg"/><Relationship Id="rId3" Type="http://schemas.openxmlformats.org/officeDocument/2006/relationships/image" Target="../media/image18.png"/><Relationship Id="rId2" Type="http://schemas.openxmlformats.org/officeDocument/2006/relationships/image" Target="../media/image7.sv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svg"/><Relationship Id="rId3" Type="http://schemas.openxmlformats.org/officeDocument/2006/relationships/image" Target="../media/image18.png"/><Relationship Id="rId2" Type="http://schemas.openxmlformats.org/officeDocument/2006/relationships/image" Target="../media/image7.sv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svg"/><Relationship Id="rId3" Type="http://schemas.openxmlformats.org/officeDocument/2006/relationships/image" Target="../media/image18.png"/><Relationship Id="rId2" Type="http://schemas.openxmlformats.org/officeDocument/2006/relationships/image" Target="../media/image7.sv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svg"/><Relationship Id="rId7" Type="http://schemas.openxmlformats.org/officeDocument/2006/relationships/image" Target="../media/image6.png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9.svg"/><Relationship Id="rId15" Type="http://schemas.openxmlformats.org/officeDocument/2006/relationships/image" Target="../media/image10.png"/><Relationship Id="rId14" Type="http://schemas.openxmlformats.org/officeDocument/2006/relationships/image" Target="../media/image8.svg"/><Relationship Id="rId13" Type="http://schemas.openxmlformats.org/officeDocument/2006/relationships/image" Target="../media/image9.png"/><Relationship Id="rId12" Type="http://schemas.openxmlformats.org/officeDocument/2006/relationships/image" Target="../media/image7.svg"/><Relationship Id="rId11" Type="http://schemas.openxmlformats.org/officeDocument/2006/relationships/image" Target="../media/image8.png"/><Relationship Id="rId10" Type="http://schemas.openxmlformats.org/officeDocument/2006/relationships/image" Target="../media/image6.sv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sv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sv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sv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.svg"/><Relationship Id="rId7" Type="http://schemas.openxmlformats.org/officeDocument/2006/relationships/image" Target="../media/image5.png"/><Relationship Id="rId6" Type="http://schemas.openxmlformats.org/officeDocument/2006/relationships/image" Target="../media/image3.svg"/><Relationship Id="rId5" Type="http://schemas.openxmlformats.org/officeDocument/2006/relationships/image" Target="../media/image4.png"/><Relationship Id="rId4" Type="http://schemas.openxmlformats.org/officeDocument/2006/relationships/image" Target="../media/image14.svg"/><Relationship Id="rId3" Type="http://schemas.openxmlformats.org/officeDocument/2006/relationships/image" Target="../media/image43.pn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9.svg"/><Relationship Id="rId25" Type="http://schemas.openxmlformats.org/officeDocument/2006/relationships/image" Target="../media/image10.png"/><Relationship Id="rId24" Type="http://schemas.openxmlformats.org/officeDocument/2006/relationships/image" Target="../media/image11.svg"/><Relationship Id="rId23" Type="http://schemas.openxmlformats.org/officeDocument/2006/relationships/image" Target="../media/image12.png"/><Relationship Id="rId22" Type="http://schemas.openxmlformats.org/officeDocument/2006/relationships/image" Target="../media/image8.svg"/><Relationship Id="rId21" Type="http://schemas.openxmlformats.org/officeDocument/2006/relationships/image" Target="../media/image9.png"/><Relationship Id="rId20" Type="http://schemas.openxmlformats.org/officeDocument/2006/relationships/image" Target="../media/image17.svg"/><Relationship Id="rId2" Type="http://schemas.openxmlformats.org/officeDocument/2006/relationships/image" Target="../media/image2.svg"/><Relationship Id="rId19" Type="http://schemas.openxmlformats.org/officeDocument/2006/relationships/image" Target="../media/image46.png"/><Relationship Id="rId18" Type="http://schemas.openxmlformats.org/officeDocument/2006/relationships/image" Target="../media/image7.svg"/><Relationship Id="rId17" Type="http://schemas.openxmlformats.org/officeDocument/2006/relationships/image" Target="../media/image8.png"/><Relationship Id="rId16" Type="http://schemas.openxmlformats.org/officeDocument/2006/relationships/image" Target="../media/image16.svg"/><Relationship Id="rId15" Type="http://schemas.openxmlformats.org/officeDocument/2006/relationships/image" Target="../media/image45.png"/><Relationship Id="rId14" Type="http://schemas.openxmlformats.org/officeDocument/2006/relationships/image" Target="../media/image6.svg"/><Relationship Id="rId13" Type="http://schemas.openxmlformats.org/officeDocument/2006/relationships/image" Target="../media/image7.png"/><Relationship Id="rId12" Type="http://schemas.openxmlformats.org/officeDocument/2006/relationships/image" Target="../media/image5.svg"/><Relationship Id="rId11" Type="http://schemas.openxmlformats.org/officeDocument/2006/relationships/image" Target="../media/image6.png"/><Relationship Id="rId10" Type="http://schemas.openxmlformats.org/officeDocument/2006/relationships/image" Target="../media/image15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5.svg"/><Relationship Id="rId7" Type="http://schemas.openxmlformats.org/officeDocument/2006/relationships/image" Target="../media/image6.png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3" Type="http://schemas.openxmlformats.org/officeDocument/2006/relationships/image" Target="../media/image4.png"/><Relationship Id="rId2" Type="http://schemas.openxmlformats.org/officeDocument/2006/relationships/image" Target="../media/image10.svg"/><Relationship Id="rId14" Type="http://schemas.openxmlformats.org/officeDocument/2006/relationships/slideLayout" Target="../slideLayouts/slideLayout7.xml"/><Relationship Id="rId13" Type="http://schemas.openxmlformats.org/officeDocument/2006/relationships/hyperlink" Target="https://nlbse2022.github.io/" TargetMode="External"/><Relationship Id="rId12" Type="http://schemas.openxmlformats.org/officeDocument/2006/relationships/image" Target="../media/image11.svg"/><Relationship Id="rId11" Type="http://schemas.openxmlformats.org/officeDocument/2006/relationships/image" Target="../media/image12.png"/><Relationship Id="rId10" Type="http://schemas.openxmlformats.org/officeDocument/2006/relationships/image" Target="../media/image7.sv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29337" y="3627396"/>
            <a:ext cx="17197664" cy="2325316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>
                <a:solidFill>
                  <a:srgbClr val="0F4662"/>
                </a:solidFill>
                <a:latin typeface="Quicksand" charset="0"/>
                <a:ea typeface="Quicksand" charset="0"/>
                <a:cs typeface="Quicksand" charset="0"/>
                <a:sym typeface="DM Sans Bold"/>
              </a:rPr>
              <a:t>GitHub Issue Classification Using BERT-Style Models</a:t>
            </a:r>
            <a:endParaRPr lang="en-US" sz="4800" b="1">
              <a:solidFill>
                <a:srgbClr val="0F4662"/>
              </a:solidFill>
              <a:latin typeface="Quicksand" charset="0"/>
              <a:ea typeface="Quicksand" charset="0"/>
              <a:cs typeface="Quicksand" charset="0"/>
              <a:sym typeface="DM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19" name="图片 18" descr="upload_post_object_v2_40217650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9" y="128661"/>
            <a:ext cx="4305300" cy="1724025"/>
          </a:xfrm>
          <a:prstGeom prst="rect">
            <a:avLst/>
          </a:prstGeom>
        </p:spPr>
      </p:pic>
      <p:sp>
        <p:nvSpPr>
          <p:cNvPr id="20" name="文本框 19"/>
          <p:cNvSpPr txBox="1"/>
          <p:nvPr userDrawn="1"/>
        </p:nvSpPr>
        <p:spPr>
          <a:xfrm>
            <a:off x="4439285" y="7330387"/>
            <a:ext cx="9188985" cy="1945514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/>
            <a:r>
              <a:rPr lang="en-US" altLang="zh-CN" sz="2800">
                <a:solidFill>
                  <a:srgbClr val="0F4662"/>
                </a:solidFill>
                <a:latin typeface="Quicksand" charset="0"/>
                <a:ea typeface="Quicksand" charset="0"/>
                <a:cs typeface="Quicksand" charset="0"/>
              </a:rPr>
              <a:t>Sciences du Langage</a:t>
            </a:r>
            <a:endParaRPr lang="en-US" altLang="zh-CN" sz="2800">
              <a:solidFill>
                <a:srgbClr val="0F4662"/>
              </a:solidFill>
              <a:latin typeface="Quicksand" charset="0"/>
              <a:ea typeface="Quicksand" charset="0"/>
              <a:cs typeface="Quicksand" charset="0"/>
            </a:endParaRPr>
          </a:p>
          <a:p>
            <a:pPr algn="ctr"/>
            <a:r>
              <a:rPr lang="en-US" altLang="zh-CN" sz="2800">
                <a:solidFill>
                  <a:srgbClr val="0F4662"/>
                </a:solidFill>
                <a:latin typeface="Quicksand" charset="0"/>
                <a:ea typeface="Quicksand" charset="0"/>
                <a:cs typeface="Quicksand" charset="0"/>
              </a:rPr>
              <a:t>Langue et Informatique</a:t>
            </a:r>
            <a:endParaRPr lang="en-US" altLang="zh-CN" sz="2800">
              <a:solidFill>
                <a:srgbClr val="0F4662"/>
              </a:solidFill>
              <a:latin typeface="Quicksand" charset="0"/>
              <a:ea typeface="Quicksand" charset="0"/>
              <a:cs typeface="Quicksand" charset="0"/>
            </a:endParaRPr>
          </a:p>
          <a:p>
            <a:pPr algn="ctr"/>
            <a:r>
              <a:rPr lang="en-US" altLang="zh-CN" sz="2800">
                <a:solidFill>
                  <a:srgbClr val="0F4662"/>
                </a:solidFill>
                <a:latin typeface="Quicksand" charset="0"/>
                <a:ea typeface="Quicksand" charset="0"/>
                <a:cs typeface="Quicksand" charset="0"/>
              </a:rPr>
              <a:t>Pr</a:t>
            </a:r>
            <a:r>
              <a:rPr lang="en-US" altLang="en-US" sz="2800">
                <a:solidFill>
                  <a:srgbClr val="0F4662"/>
                </a:solidFill>
                <a:latin typeface="Quicksand" charset="0"/>
                <a:ea typeface="Quicksand" charset="0"/>
                <a:cs typeface="Quicksand" charset="0"/>
              </a:rPr>
              <a:t>é</a:t>
            </a:r>
            <a:r>
              <a:rPr lang="en-US" altLang="zh-CN" sz="2800">
                <a:solidFill>
                  <a:srgbClr val="0F4662"/>
                </a:solidFill>
                <a:latin typeface="Quicksand" charset="0"/>
                <a:ea typeface="Quicksand" charset="0"/>
                <a:cs typeface="Quicksand" charset="0"/>
              </a:rPr>
              <a:t>sent</a:t>
            </a:r>
            <a:r>
              <a:rPr lang="en-US" altLang="en-US" sz="2800">
                <a:solidFill>
                  <a:srgbClr val="0F4662"/>
                </a:solidFill>
                <a:latin typeface="Quicksand" charset="0"/>
                <a:ea typeface="Quicksand" charset="0"/>
                <a:cs typeface="Quicksand" charset="0"/>
              </a:rPr>
              <a:t>é</a:t>
            </a:r>
            <a:r>
              <a:rPr lang="en-US" altLang="zh-CN" sz="2800">
                <a:solidFill>
                  <a:srgbClr val="0F4662"/>
                </a:solidFill>
                <a:latin typeface="Quicksand" charset="0"/>
                <a:ea typeface="Quicksand" charset="0"/>
                <a:cs typeface="Quicksand" charset="0"/>
              </a:rPr>
              <a:t> par : Ruixing ZHENG</a:t>
            </a:r>
            <a:endParaRPr lang="zh-CN" altLang="en-US" sz="3600"/>
          </a:p>
        </p:txBody>
      </p:sp>
      <p:sp>
        <p:nvSpPr>
          <p:cNvPr id="21" name="TextBox 7"/>
          <p:cNvSpPr txBox="1"/>
          <p:nvPr/>
        </p:nvSpPr>
        <p:spPr>
          <a:xfrm>
            <a:off x="5649656" y="9042756"/>
            <a:ext cx="6988496" cy="56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5"/>
              </a:lnSpc>
              <a:spcBef>
                <a:spcPct val="0"/>
              </a:spcBef>
            </a:pPr>
            <a:r>
              <a:rPr lang="en-US" altLang="zh-CN" sz="2800">
                <a:solidFill>
                  <a:srgbClr val="0F4662"/>
                </a:solidFill>
                <a:latin typeface="Quicksand" charset="0"/>
                <a:ea typeface="Quicksand" charset="0"/>
                <a:cs typeface="Quicksand" charset="0"/>
                <a:sym typeface="Quicksand"/>
              </a:rPr>
              <a:t>Soutenu le 16/05 2025</a:t>
            </a:r>
            <a:endParaRPr lang="en-US" altLang="zh-CN" sz="2800">
              <a:solidFill>
                <a:srgbClr val="0F4662"/>
              </a:solidFill>
              <a:latin typeface="Quicksand" charset="0"/>
              <a:ea typeface="Quicksand" charset="0"/>
              <a:cs typeface="Quicksand" charset="0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363" y="249238"/>
            <a:ext cx="11630025" cy="1470025"/>
          </a:xfrm>
        </p:spPr>
        <p:txBody>
          <a:bodyPr>
            <a:normAutofit/>
          </a:bodyPr>
          <a:p>
            <a:pPr algn="l"/>
            <a:r>
              <a:rPr lang="en-US" altLang="zh-CN"/>
              <a:t>Analyse les limites des </a:t>
            </a:r>
            <a:r>
              <a:rPr lang="en-US" altLang="zh-CN">
                <a:solidFill>
                  <a:schemeClr val="tx1"/>
                </a:solidFill>
              </a:rPr>
              <a:t>modèles</a:t>
            </a:r>
            <a:endParaRPr lang="en-US" altLang="zh-CN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33363" y="1338263"/>
            <a:ext cx="17745075" cy="8729662"/>
          </a:xfrm>
        </p:spPr>
        <p:txBody>
          <a:bodyPr>
            <a:norm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400">
                <a:solidFill>
                  <a:schemeClr val="tx1"/>
                </a:solidFill>
              </a:rPr>
              <a:t>BERT</a:t>
            </a:r>
            <a:r>
              <a:rPr lang="zh-CN" altLang="en-US" sz="4400">
                <a:solidFill>
                  <a:schemeClr val="tx1"/>
                </a:solidFill>
              </a:rPr>
              <a:t>：</a:t>
            </a:r>
            <a:endParaRPr lang="zh-CN" altLang="en-US" sz="4400">
              <a:solidFill>
                <a:schemeClr val="tx1"/>
              </a:solidFill>
            </a:endParaRPr>
          </a:p>
          <a:p>
            <a:pPr algn="l"/>
            <a:r>
              <a:rPr lang="zh-CN" altLang="en-US" sz="3300">
                <a:solidFill>
                  <a:schemeClr val="tx1"/>
                </a:solidFill>
              </a:rPr>
              <a:t>  </a:t>
            </a:r>
            <a:r>
              <a:rPr lang="en-US" altLang="zh-CN" sz="3300">
                <a:solidFill>
                  <a:schemeClr val="tx1"/>
                </a:solidFill>
              </a:rPr>
              <a:t>Le co</a:t>
            </a:r>
            <a:r>
              <a:rPr lang="en-US" altLang="en-US" sz="3300">
                <a:solidFill>
                  <a:schemeClr val="tx1"/>
                </a:solidFill>
              </a:rPr>
              <a:t>û</a:t>
            </a:r>
            <a:r>
              <a:rPr lang="en-US" altLang="zh-CN" sz="3300">
                <a:solidFill>
                  <a:schemeClr val="tx1"/>
                </a:solidFill>
              </a:rPr>
              <a:t>t du pr</a:t>
            </a:r>
            <a:r>
              <a:rPr lang="en-US" altLang="en-US" sz="3300">
                <a:solidFill>
                  <a:schemeClr val="tx1"/>
                </a:solidFill>
              </a:rPr>
              <a:t>é</a:t>
            </a:r>
            <a:r>
              <a:rPr lang="en-US" altLang="zh-CN" sz="3300">
                <a:solidFill>
                  <a:schemeClr val="tx1"/>
                </a:solidFill>
              </a:rPr>
              <a:t>-entra</a:t>
            </a:r>
            <a:r>
              <a:rPr lang="en-US" altLang="en-US" sz="3300">
                <a:solidFill>
                  <a:schemeClr val="tx1"/>
                </a:solidFill>
              </a:rPr>
              <a:t>î</a:t>
            </a:r>
            <a:r>
              <a:rPr lang="en-US" altLang="zh-CN" sz="3300">
                <a:solidFill>
                  <a:schemeClr val="tx1"/>
                </a:solidFill>
              </a:rPr>
              <a:t>nement est </a:t>
            </a:r>
            <a:r>
              <a:rPr lang="en-US" altLang="en-US" sz="3300">
                <a:solidFill>
                  <a:schemeClr val="tx1"/>
                </a:solidFill>
              </a:rPr>
              <a:t>é</a:t>
            </a:r>
            <a:r>
              <a:rPr lang="en-US" altLang="zh-CN" sz="3300">
                <a:solidFill>
                  <a:schemeClr val="tx1"/>
                </a:solidFill>
              </a:rPr>
              <a:t>lev</a:t>
            </a:r>
            <a:r>
              <a:rPr lang="en-US" altLang="en-US" sz="3300">
                <a:solidFill>
                  <a:schemeClr val="tx1"/>
                </a:solidFill>
              </a:rPr>
              <a:t>é</a:t>
            </a:r>
            <a:r>
              <a:rPr lang="en-US" altLang="zh-CN" sz="3300">
                <a:solidFill>
                  <a:schemeClr val="tx1"/>
                </a:solidFill>
              </a:rPr>
              <a:t> (grande consommation de TPU/GPU)</a:t>
            </a:r>
            <a:endParaRPr lang="en-US" altLang="zh-CN" sz="330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400">
                <a:solidFill>
                  <a:schemeClr val="tx1"/>
                </a:solidFill>
              </a:rPr>
              <a:t>XLNet </a:t>
            </a:r>
            <a:r>
              <a:rPr lang="zh-CN" altLang="en-US" sz="4400">
                <a:solidFill>
                  <a:schemeClr val="tx1"/>
                </a:solidFill>
              </a:rPr>
              <a:t>：</a:t>
            </a:r>
            <a:endParaRPr lang="zh-CN" altLang="en-US" sz="4400">
              <a:solidFill>
                <a:schemeClr val="tx1"/>
              </a:solidFill>
            </a:endParaRPr>
          </a:p>
          <a:p>
            <a:pPr algn="l"/>
            <a:r>
              <a:rPr lang="zh-CN" altLang="en-US" sz="3300">
                <a:solidFill>
                  <a:schemeClr val="tx1"/>
                </a:solidFill>
              </a:rPr>
              <a:t> </a:t>
            </a:r>
            <a:r>
              <a:rPr lang="en-US" altLang="zh-CN" sz="3300">
                <a:solidFill>
                  <a:schemeClr val="tx1"/>
                </a:solidFill>
              </a:rPr>
              <a:t>La vitesse de pr</a:t>
            </a:r>
            <a:r>
              <a:rPr lang="en-US" altLang="en-US" sz="3300">
                <a:solidFill>
                  <a:schemeClr val="tx1"/>
                </a:solidFill>
              </a:rPr>
              <a:t>é</a:t>
            </a:r>
            <a:r>
              <a:rPr lang="en-US" altLang="zh-CN" sz="3300">
                <a:solidFill>
                  <a:schemeClr val="tx1"/>
                </a:solidFill>
              </a:rPr>
              <a:t>-formation est plus lente que celle de BERT</a:t>
            </a:r>
            <a:endParaRPr lang="en-US" altLang="zh-CN" sz="330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400">
                <a:solidFill>
                  <a:schemeClr val="tx1"/>
                </a:solidFill>
              </a:rPr>
              <a:t>CodeBERT</a:t>
            </a:r>
            <a:r>
              <a:rPr lang="zh-CN" altLang="en-US" sz="4400">
                <a:solidFill>
                  <a:schemeClr val="tx1"/>
                </a:solidFill>
              </a:rPr>
              <a:t>：</a:t>
            </a:r>
            <a:endParaRPr lang="zh-CN" altLang="en-US" sz="4400">
              <a:solidFill>
                <a:schemeClr val="tx1"/>
              </a:solidFill>
            </a:endParaRPr>
          </a:p>
          <a:p>
            <a:pPr algn="l"/>
            <a:r>
              <a:rPr lang="en-US" altLang="zh-CN" sz="3300">
                <a:solidFill>
                  <a:schemeClr val="tx1"/>
                </a:solidFill>
              </a:rPr>
              <a:t> Par rapport à BERT, des limites dans la classification d’issues mixtes mal entra</a:t>
            </a:r>
            <a:r>
              <a:rPr lang="en-US" altLang="en-US" sz="3300">
                <a:solidFill>
                  <a:schemeClr val="tx1"/>
                </a:solidFill>
              </a:rPr>
              <a:t>î</a:t>
            </a:r>
            <a:r>
              <a:rPr lang="en-US" altLang="zh-CN" sz="3300">
                <a:solidFill>
                  <a:schemeClr val="tx1"/>
                </a:solidFill>
              </a:rPr>
              <a:t>n</a:t>
            </a:r>
            <a:r>
              <a:rPr lang="en-US" altLang="en-US" sz="3300">
                <a:solidFill>
                  <a:schemeClr val="tx1"/>
                </a:solidFill>
              </a:rPr>
              <a:t>é</a:t>
            </a:r>
            <a:r>
              <a:rPr lang="en-US" altLang="zh-CN" sz="3300">
                <a:solidFill>
                  <a:schemeClr val="tx1"/>
                </a:solidFill>
              </a:rPr>
              <a:t>es</a:t>
            </a:r>
            <a:endParaRPr lang="en-US" altLang="zh-CN" sz="330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400">
                <a:solidFill>
                  <a:schemeClr val="tx1"/>
                </a:solidFill>
              </a:rPr>
              <a:t>RoBERTa</a:t>
            </a:r>
            <a:r>
              <a:rPr lang="zh-CN" altLang="en-US" sz="4400">
                <a:solidFill>
                  <a:schemeClr val="tx1"/>
                </a:solidFill>
              </a:rPr>
              <a:t>：</a:t>
            </a:r>
            <a:endParaRPr lang="en-US" altLang="zh-CN" sz="3300">
              <a:solidFill>
                <a:schemeClr val="tx1"/>
              </a:solidFill>
            </a:endParaRPr>
          </a:p>
          <a:p>
            <a:pPr algn="l"/>
            <a:r>
              <a:rPr lang="en-US" altLang="zh-CN" sz="3300">
                <a:solidFill>
                  <a:schemeClr val="tx1"/>
                </a:solidFill>
              </a:rPr>
              <a:t> Par rapport à BERT, une exigence plus </a:t>
            </a:r>
            <a:r>
              <a:rPr lang="en-US" altLang="en-US" sz="3300">
                <a:solidFill>
                  <a:schemeClr val="tx1"/>
                </a:solidFill>
              </a:rPr>
              <a:t>é</a:t>
            </a:r>
            <a:r>
              <a:rPr lang="en-US" altLang="zh-CN" sz="3300">
                <a:solidFill>
                  <a:schemeClr val="tx1"/>
                </a:solidFill>
              </a:rPr>
              <a:t>lev</a:t>
            </a:r>
            <a:r>
              <a:rPr lang="en-US" altLang="en-US" sz="3300">
                <a:solidFill>
                  <a:schemeClr val="tx1"/>
                </a:solidFill>
              </a:rPr>
              <a:t>é</a:t>
            </a:r>
            <a:r>
              <a:rPr lang="en-US" altLang="zh-CN" sz="3300">
                <a:solidFill>
                  <a:schemeClr val="tx1"/>
                </a:solidFill>
              </a:rPr>
              <a:t>e en ressources de calcul et en temps d'entra</a:t>
            </a:r>
            <a:r>
              <a:rPr lang="en-US" altLang="en-US" sz="3300">
                <a:solidFill>
                  <a:schemeClr val="tx1"/>
                </a:solidFill>
              </a:rPr>
              <a:t>î</a:t>
            </a:r>
            <a:r>
              <a:rPr lang="en-US" altLang="zh-CN" sz="3300">
                <a:solidFill>
                  <a:schemeClr val="tx1"/>
                </a:solidFill>
              </a:rPr>
              <a:t>nement </a:t>
            </a:r>
            <a:endParaRPr lang="en-US" altLang="zh-CN" sz="3300">
              <a:solidFill>
                <a:schemeClr val="tx1"/>
              </a:solidFill>
            </a:endParaRPr>
          </a:p>
          <a:p>
            <a:pPr algn="l"/>
            <a:endParaRPr lang="en-US" altLang="zh-CN" sz="3300">
              <a:solidFill>
                <a:schemeClr val="tx1"/>
              </a:solidFill>
            </a:endParaRPr>
          </a:p>
          <a:p>
            <a:pPr algn="l"/>
            <a:endParaRPr lang="en-US" altLang="zh-CN" sz="33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48600" y="9246870"/>
            <a:ext cx="2133600" cy="833755"/>
          </a:xfrm>
        </p:spPr>
        <p:txBody>
          <a:bodyPr/>
          <a:p>
            <a:pPr algn="ctr"/>
            <a:r>
              <a:rPr lang="en-US" sz="3600" smtClean="0"/>
              <a:t>9</a:t>
            </a:r>
            <a:endParaRPr lang="en-US" sz="360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3985" y="1069896"/>
            <a:ext cx="1289447" cy="1341120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643950" y="683197"/>
            <a:ext cx="1289482" cy="1527301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0075" y="482733"/>
            <a:ext cx="15223331" cy="975772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7415"/>
              </a:lnSpc>
            </a:pPr>
            <a:r>
              <a:rPr lang="en-US" sz="764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 proposée dans l’article</a:t>
            </a:r>
            <a:endParaRPr lang="en-US" sz="764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461010" y="1458595"/>
            <a:ext cx="17826990" cy="712978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3200" b="1"/>
              <a:t>1</a:t>
            </a:r>
            <a:r>
              <a:rPr lang="en-US" altLang="zh-CN" sz="3200" b="1">
                <a:cs typeface="Arial" panose="020B0604020202020204" pitchFamily="34" charset="0"/>
              </a:rPr>
              <a:t>. </a:t>
            </a:r>
            <a:r>
              <a:rPr lang="en-US" altLang="zh-CN" sz="3200" b="1"/>
              <a:t>Pr</a:t>
            </a:r>
            <a:r>
              <a:rPr lang="en-US" altLang="en-US" sz="3200" b="1"/>
              <a:t>é</a:t>
            </a:r>
            <a:r>
              <a:rPr lang="en-US" altLang="zh-CN" sz="3200" b="1"/>
              <a:t>paration des donn</a:t>
            </a:r>
            <a:r>
              <a:rPr lang="en-US" altLang="en-US" sz="3200" b="1"/>
              <a:t>é</a:t>
            </a:r>
            <a:r>
              <a:rPr lang="en-US" altLang="zh-CN" sz="3200" b="1"/>
              <a:t>es</a:t>
            </a:r>
            <a:endParaRPr lang="en-US" altLang="zh-CN" sz="3200" b="1"/>
          </a:p>
          <a:p>
            <a:pPr algn="l"/>
            <a:endParaRPr lang="en-US" altLang="zh-CN" sz="3200" b="1"/>
          </a:p>
          <a:p>
            <a:pPr indent="0" algn="l">
              <a:buNone/>
            </a:pPr>
            <a:r>
              <a:rPr lang="en-US" altLang="zh-CN" sz="2800"/>
              <a:t>(1) Source des donn</a:t>
            </a:r>
            <a:r>
              <a:rPr lang="en-US" altLang="en-US" sz="2800"/>
              <a:t>é</a:t>
            </a:r>
            <a:r>
              <a:rPr lang="en-US" altLang="zh-CN" sz="2800"/>
              <a:t>es originales</a:t>
            </a: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Division pr</a:t>
            </a:r>
            <a:r>
              <a:rPr lang="en-US" altLang="en-US" sz="2800"/>
              <a:t>éé</a:t>
            </a:r>
            <a:r>
              <a:rPr lang="en-US" altLang="zh-CN" sz="2800"/>
              <a:t>tablie des donn</a:t>
            </a:r>
            <a:r>
              <a:rPr lang="en-US" altLang="en-US" sz="2800"/>
              <a:t>é</a:t>
            </a:r>
            <a:r>
              <a:rPr lang="en-US" altLang="zh-CN" sz="2800"/>
              <a:t>es en ensembles d’entra</a:t>
            </a:r>
            <a:r>
              <a:rPr lang="en-US" altLang="en-US" sz="2800"/>
              <a:t>î</a:t>
            </a:r>
            <a:r>
              <a:rPr lang="en-US" altLang="zh-CN" sz="2800"/>
              <a:t>nement et de test par les organisateurs du concours</a:t>
            </a:r>
            <a:endParaRPr lang="en-US" altLang="zh-CN" sz="2800"/>
          </a:p>
          <a:p>
            <a:pPr indent="0" algn="l">
              <a:buNone/>
            </a:pP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(2) Construction de l’ensemble de validation</a:t>
            </a:r>
            <a:endParaRPr lang="en-US" altLang="zh-CN" sz="2800"/>
          </a:p>
          <a:p>
            <a:pPr indent="0" algn="l">
              <a:buNone/>
            </a:pPr>
            <a:endParaRPr lang="en-US" altLang="zh-CN" sz="2800"/>
          </a:p>
          <a:p>
            <a:pPr indent="0" algn="l">
              <a:buNone/>
            </a:pPr>
            <a:r>
              <a:rPr lang="zh-CN" altLang="en-US" sz="2800"/>
              <a:t>- </a:t>
            </a:r>
            <a:r>
              <a:rPr lang="en-US" altLang="zh-CN" sz="2800"/>
              <a:t>Source : 1000 </a:t>
            </a:r>
            <a:r>
              <a:rPr lang="en-US" altLang="en-US" sz="2800"/>
              <a:t>é</a:t>
            </a:r>
            <a:r>
              <a:rPr lang="en-US" altLang="zh-CN" sz="2800"/>
              <a:t>chantillons extraits al</a:t>
            </a:r>
            <a:r>
              <a:rPr lang="en-US" altLang="en-US" sz="2800"/>
              <a:t>é</a:t>
            </a:r>
            <a:r>
              <a:rPr lang="en-US" altLang="zh-CN" sz="2800"/>
              <a:t>atoirement de l’ensemble d’entra</a:t>
            </a:r>
            <a:r>
              <a:rPr lang="en-US" altLang="en-US" sz="2800"/>
              <a:t>î</a:t>
            </a:r>
            <a:r>
              <a:rPr lang="en-US" altLang="zh-CN" sz="2800"/>
              <a:t>nement</a:t>
            </a:r>
            <a:endParaRPr lang="en-US" altLang="zh-CN" sz="2800"/>
          </a:p>
          <a:p>
            <a:pPr indent="0" algn="l">
              <a:buNone/>
            </a:pPr>
            <a:endParaRPr lang="en-US" altLang="zh-CN" sz="2800"/>
          </a:p>
          <a:p>
            <a:pPr indent="0" algn="l">
              <a:buNone/>
            </a:pPr>
            <a:r>
              <a:rPr lang="zh-CN" altLang="en-US" sz="2800"/>
              <a:t>- </a:t>
            </a:r>
            <a:r>
              <a:rPr lang="en-US" altLang="zh-CN" sz="2800"/>
              <a:t>M</a:t>
            </a:r>
            <a:r>
              <a:rPr lang="en-US" altLang="en-US" sz="2800"/>
              <a:t>é</a:t>
            </a:r>
            <a:r>
              <a:rPr lang="en-US" altLang="zh-CN" sz="2800"/>
              <a:t>thode d’</a:t>
            </a:r>
            <a:r>
              <a:rPr lang="en-US" altLang="en-US" sz="2800"/>
              <a:t>é</a:t>
            </a:r>
            <a:r>
              <a:rPr lang="en-US" altLang="zh-CN" sz="2800"/>
              <a:t>chantillonnage : échantillonnage stratifi</a:t>
            </a:r>
            <a:r>
              <a:rPr lang="en-US" altLang="en-US" sz="2800"/>
              <a:t>é</a:t>
            </a:r>
            <a:r>
              <a:rPr lang="en-US" altLang="zh-CN" sz="2800"/>
              <a:t> (Stratified Sampling)</a:t>
            </a:r>
            <a:endParaRPr lang="en-US" altLang="zh-CN" sz="2800"/>
          </a:p>
          <a:p>
            <a:pPr indent="0" algn="l">
              <a:buNone/>
            </a:pPr>
            <a:endParaRPr lang="en-US" altLang="zh-CN" sz="2800"/>
          </a:p>
          <a:p>
            <a:pPr indent="0" algn="l">
              <a:buNone/>
            </a:pPr>
            <a:r>
              <a:rPr lang="zh-CN" altLang="en-US" sz="2800"/>
              <a:t>- </a:t>
            </a:r>
            <a:r>
              <a:rPr lang="en-US" altLang="zh-CN" sz="2800"/>
              <a:t>Objectif : garantir que la proportion des classes </a:t>
            </a:r>
            <a:r>
              <a:rPr lang="en-US" altLang="zh-CN" sz="2800" i="1"/>
              <a:t>Bug, Question et Enhancement </a:t>
            </a:r>
            <a:r>
              <a:rPr lang="en-US" altLang="zh-CN" sz="2800"/>
              <a:t>dans l’ensemble de validation </a:t>
            </a: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soit coh</a:t>
            </a:r>
            <a:r>
              <a:rPr lang="en-US" altLang="en-US" sz="2800"/>
              <a:t>é</a:t>
            </a:r>
            <a:r>
              <a:rPr lang="en-US" altLang="zh-CN" sz="2800"/>
              <a:t>rente avec celle de l’ensemble d’entra</a:t>
            </a:r>
            <a:r>
              <a:rPr lang="en-US" altLang="en-US" sz="2800"/>
              <a:t>î</a:t>
            </a:r>
            <a:r>
              <a:rPr lang="en-US" altLang="zh-CN" sz="2800"/>
              <a:t>nement</a:t>
            </a:r>
            <a:endParaRPr lang="en-US" altLang="zh-CN" sz="2800"/>
          </a:p>
          <a:p>
            <a:pPr indent="0" algn="l">
              <a:buNone/>
            </a:pPr>
            <a:endParaRPr lang="en-US" altLang="zh-CN" sz="2800"/>
          </a:p>
          <a:p>
            <a:pPr indent="0" algn="l">
              <a:buNone/>
            </a:pPr>
            <a:r>
              <a:rPr lang="zh-CN" altLang="en-US" sz="2800"/>
              <a:t>- </a:t>
            </a:r>
            <a:r>
              <a:rPr lang="en-US" altLang="zh-CN" sz="2800"/>
              <a:t>But : optimisation des hyperparam</a:t>
            </a:r>
            <a:r>
              <a:rPr lang="en-US" altLang="en-US" sz="2800"/>
              <a:t>è</a:t>
            </a:r>
            <a:r>
              <a:rPr lang="en-US" altLang="zh-CN" sz="2800"/>
              <a:t>tres afin d’</a:t>
            </a:r>
            <a:r>
              <a:rPr lang="en-US" altLang="en-US" sz="2800"/>
              <a:t>é</a:t>
            </a:r>
            <a:r>
              <a:rPr lang="en-US" altLang="zh-CN" sz="2800"/>
              <a:t>viter d’ajuster directement sur l’ensemble de test</a:t>
            </a: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         ex :  le taux d’apprentissage, le taux de Dropout</a:t>
            </a:r>
            <a:endParaRPr lang="en-US" altLang="zh-CN" sz="2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6200" y="8953500"/>
            <a:ext cx="2133600" cy="1170940"/>
          </a:xfrm>
        </p:spPr>
        <p:txBody>
          <a:bodyPr/>
          <a:p>
            <a:pPr algn="ctr"/>
            <a:r>
              <a:rPr lang="en-US" sz="3200" b="0" smtClean="0"/>
              <a:t>10</a:t>
            </a:r>
            <a:endParaRPr lang="en-US" sz="3200" b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3985" y="1069896"/>
            <a:ext cx="1289447" cy="1341120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643950" y="683197"/>
            <a:ext cx="1289482" cy="1527301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0075" y="482733"/>
            <a:ext cx="15223331" cy="975772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7415"/>
              </a:lnSpc>
            </a:pPr>
            <a:r>
              <a:rPr lang="en-US" sz="764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 proposée dans l’article</a:t>
            </a:r>
            <a:endParaRPr lang="en-US" sz="764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461010" y="1856105"/>
            <a:ext cx="17826990" cy="6181725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3600"/>
              <a:t>1</a:t>
            </a:r>
            <a:r>
              <a:rPr lang="en-US" altLang="zh-CN" sz="3600">
                <a:cs typeface="Arial" panose="020B0604020202020204" pitchFamily="34" charset="0"/>
              </a:rPr>
              <a:t>. </a:t>
            </a:r>
            <a:r>
              <a:rPr lang="en-US" altLang="zh-CN" sz="3600"/>
              <a:t>Pr</a:t>
            </a:r>
            <a:r>
              <a:rPr lang="en-US" altLang="en-US" sz="3600"/>
              <a:t>é</a:t>
            </a:r>
            <a:r>
              <a:rPr lang="en-US" altLang="zh-CN" sz="3600"/>
              <a:t>paration des donn</a:t>
            </a:r>
            <a:r>
              <a:rPr lang="en-US" altLang="en-US" sz="3600"/>
              <a:t>é</a:t>
            </a:r>
            <a:r>
              <a:rPr lang="en-US" altLang="zh-CN" sz="3600"/>
              <a:t>es</a:t>
            </a:r>
            <a:endParaRPr lang="en-US" altLang="zh-CN" sz="3600"/>
          </a:p>
          <a:p>
            <a:pPr algn="l"/>
            <a:endParaRPr lang="en-US" altLang="zh-CN" sz="3600"/>
          </a:p>
          <a:p>
            <a:pPr indent="0" algn="l">
              <a:buNone/>
            </a:pPr>
            <a:r>
              <a:rPr lang="en-US" altLang="zh-CN" sz="2800"/>
              <a:t> (3) Analyse exploratoire des donn</a:t>
            </a:r>
            <a:r>
              <a:rPr lang="en-US" altLang="en-US" sz="2800"/>
              <a:t>é</a:t>
            </a:r>
            <a:r>
              <a:rPr lang="en-US" altLang="zh-CN" sz="2800"/>
              <a:t>es (EDA)</a:t>
            </a:r>
            <a:endParaRPr lang="en-US" altLang="zh-CN" sz="2800"/>
          </a:p>
          <a:p>
            <a:pPr indent="0" algn="l">
              <a:buNone/>
            </a:pPr>
            <a:endParaRPr lang="en-US" altLang="zh-CN" sz="2800"/>
          </a:p>
          <a:p>
            <a:pPr indent="0" algn="l">
              <a:buNone/>
            </a:pPr>
            <a:r>
              <a:rPr lang="zh-CN" altLang="en-US" sz="2800"/>
              <a:t>- </a:t>
            </a:r>
            <a:r>
              <a:rPr lang="en-US" altLang="zh-CN" sz="2800"/>
              <a:t>But</a:t>
            </a:r>
            <a:r>
              <a:rPr lang="zh-CN" altLang="en-US" sz="2800"/>
              <a:t>：</a:t>
            </a:r>
            <a:r>
              <a:rPr lang="en-US" altLang="zh-CN" sz="2800"/>
              <a:t> comprendre la distribution et les tendances des donn</a:t>
            </a:r>
            <a:r>
              <a:rPr lang="en-US" altLang="en-US" sz="2800"/>
              <a:t>é</a:t>
            </a:r>
            <a:r>
              <a:rPr lang="en-US" altLang="zh-CN" sz="2800"/>
              <a:t>es. </a:t>
            </a:r>
            <a:endParaRPr lang="en-US" altLang="zh-CN" sz="2800"/>
          </a:p>
          <a:p>
            <a:pPr indent="0" algn="l">
              <a:buNone/>
            </a:pPr>
            <a:endParaRPr lang="en-US" altLang="zh-CN" sz="2800"/>
          </a:p>
          <a:p>
            <a:pPr indent="0" algn="l">
              <a:buNone/>
            </a:pPr>
            <a:r>
              <a:rPr lang="zh-CN" altLang="en-US" sz="2800"/>
              <a:t>- </a:t>
            </a:r>
            <a:r>
              <a:rPr lang="en-US" altLang="zh-CN" sz="2800"/>
              <a:t>Sur la base des r</a:t>
            </a:r>
            <a:r>
              <a:rPr lang="en-US" altLang="en-US" sz="2800"/>
              <a:t>é</a:t>
            </a:r>
            <a:r>
              <a:rPr lang="en-US" altLang="zh-CN" sz="2800"/>
              <a:t>sultats, plusieurs caract</a:t>
            </a:r>
            <a:r>
              <a:rPr lang="en-US" altLang="en-US" sz="2800"/>
              <a:t>é</a:t>
            </a:r>
            <a:r>
              <a:rPr lang="en-US" altLang="zh-CN" sz="2800"/>
              <a:t>ristiques ont </a:t>
            </a:r>
            <a:r>
              <a:rPr lang="en-US" altLang="en-US" sz="2800"/>
              <a:t>é</a:t>
            </a:r>
            <a:r>
              <a:rPr lang="en-US" altLang="zh-CN" sz="2800"/>
              <a:t>t</a:t>
            </a:r>
            <a:r>
              <a:rPr lang="en-US" altLang="en-US" sz="2800"/>
              <a:t>é</a:t>
            </a:r>
            <a:r>
              <a:rPr lang="en-US" altLang="zh-CN" sz="2800"/>
              <a:t> con</a:t>
            </a:r>
            <a:r>
              <a:rPr lang="en-US" altLang="en-US" sz="2800"/>
              <a:t>ç</a:t>
            </a:r>
            <a:r>
              <a:rPr lang="en-US" altLang="zh-CN" sz="2800"/>
              <a:t>ues :</a:t>
            </a: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   1</a:t>
            </a:r>
            <a:r>
              <a:rPr lang="zh-CN" altLang="en-US" sz="2800"/>
              <a:t>）</a:t>
            </a:r>
            <a:r>
              <a:rPr lang="en-US" altLang="zh-CN" sz="2800"/>
              <a:t>Caract</a:t>
            </a:r>
            <a:r>
              <a:rPr lang="en-US" altLang="en-US" sz="2800"/>
              <a:t>é</a:t>
            </a:r>
            <a:r>
              <a:rPr lang="en-US" altLang="zh-CN" sz="2800"/>
              <a:t>ristique de probl</a:t>
            </a:r>
            <a:r>
              <a:rPr lang="en-US" altLang="en-US" sz="2800"/>
              <a:t>è</a:t>
            </a:r>
            <a:r>
              <a:rPr lang="en-US" altLang="zh-CN" sz="2800"/>
              <a:t>me pr</a:t>
            </a:r>
            <a:r>
              <a:rPr lang="en-US" altLang="en-US" sz="2800"/>
              <a:t>é</a:t>
            </a:r>
            <a:r>
              <a:rPr lang="en-US" altLang="zh-CN" sz="2800"/>
              <a:t>coce : </a:t>
            </a: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   Si le num</a:t>
            </a:r>
            <a:r>
              <a:rPr lang="en-US" altLang="en-US" sz="2800"/>
              <a:t>é</a:t>
            </a:r>
            <a:r>
              <a:rPr lang="en-US" altLang="zh-CN" sz="2800"/>
              <a:t>ro du probl</a:t>
            </a:r>
            <a:r>
              <a:rPr lang="en-US" altLang="en-US" sz="2800"/>
              <a:t>è</a:t>
            </a:r>
            <a:r>
              <a:rPr lang="en-US" altLang="zh-CN" sz="2800"/>
              <a:t>me est inf</a:t>
            </a:r>
            <a:r>
              <a:rPr lang="en-US" altLang="en-US" sz="2800"/>
              <a:t>é</a:t>
            </a:r>
            <a:r>
              <a:rPr lang="en-US" altLang="zh-CN" sz="2800"/>
              <a:t>rieur à 98, alors le probl</a:t>
            </a:r>
            <a:r>
              <a:rPr lang="en-US" altLang="en-US" sz="2800"/>
              <a:t>è</a:t>
            </a:r>
            <a:r>
              <a:rPr lang="en-US" altLang="zh-CN" sz="2800"/>
              <a:t>me est consid</a:t>
            </a:r>
            <a:r>
              <a:rPr lang="en-US" altLang="en-US" sz="2800"/>
              <a:t>é</a:t>
            </a:r>
            <a:r>
              <a:rPr lang="en-US" altLang="zh-CN" sz="2800"/>
              <a:t>r</a:t>
            </a:r>
            <a:r>
              <a:rPr lang="en-US" altLang="en-US" sz="2800"/>
              <a:t>é</a:t>
            </a:r>
            <a:r>
              <a:rPr lang="en-US" altLang="zh-CN" sz="2800"/>
              <a:t> comme un </a:t>
            </a:r>
            <a:r>
              <a:rPr lang="en-US" altLang="en-US" sz="2800"/>
              <a:t>«</a:t>
            </a:r>
            <a:r>
              <a:rPr lang="en-US" altLang="zh-CN" sz="2800"/>
              <a:t> probl</a:t>
            </a:r>
            <a:r>
              <a:rPr lang="en-US" altLang="en-US" sz="2800"/>
              <a:t>è</a:t>
            </a:r>
            <a:r>
              <a:rPr lang="en-US" altLang="zh-CN" sz="2800"/>
              <a:t>me pr</a:t>
            </a:r>
            <a:r>
              <a:rPr lang="en-US" altLang="en-US" sz="2800"/>
              <a:t>é</a:t>
            </a:r>
            <a:r>
              <a:rPr lang="en-US" altLang="zh-CN" sz="2800"/>
              <a:t>coce </a:t>
            </a:r>
            <a:r>
              <a:rPr lang="en-US" altLang="en-US" sz="2800"/>
              <a:t>»</a:t>
            </a: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   2</a:t>
            </a:r>
            <a:r>
              <a:rPr lang="zh-CN" altLang="en-US" sz="2800"/>
              <a:t>）</a:t>
            </a:r>
            <a:r>
              <a:rPr lang="en-US" altLang="zh-CN" sz="2800"/>
              <a:t>Caract</a:t>
            </a:r>
            <a:r>
              <a:rPr lang="en-US" altLang="en-US" sz="2800"/>
              <a:t>é</a:t>
            </a:r>
            <a:r>
              <a:rPr lang="en-US" altLang="zh-CN" sz="2800"/>
              <a:t>ristique de cr</a:t>
            </a:r>
            <a:r>
              <a:rPr lang="en-US" altLang="en-US" sz="2800"/>
              <a:t>é</a:t>
            </a:r>
            <a:r>
              <a:rPr lang="en-US" altLang="zh-CN" sz="2800"/>
              <a:t>ation par le propri</a:t>
            </a:r>
            <a:r>
              <a:rPr lang="en-US" altLang="en-US" sz="2800"/>
              <a:t>é</a:t>
            </a:r>
            <a:r>
              <a:rPr lang="en-US" altLang="zh-CN" sz="2800"/>
              <a:t>taire :</a:t>
            </a: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    Indique si le probl</a:t>
            </a:r>
            <a:r>
              <a:rPr lang="en-US" altLang="en-US" sz="2800"/>
              <a:t>è</a:t>
            </a:r>
            <a:r>
              <a:rPr lang="en-US" altLang="zh-CN" sz="2800"/>
              <a:t>me a </a:t>
            </a:r>
            <a:r>
              <a:rPr lang="en-US" altLang="en-US" sz="2800"/>
              <a:t>é</a:t>
            </a:r>
            <a:r>
              <a:rPr lang="en-US" altLang="zh-CN" sz="2800"/>
              <a:t>t</a:t>
            </a:r>
            <a:r>
              <a:rPr lang="en-US" altLang="en-US" sz="2800"/>
              <a:t>é</a:t>
            </a:r>
            <a:r>
              <a:rPr lang="en-US" altLang="zh-CN" sz="2800"/>
              <a:t> cr</a:t>
            </a:r>
            <a:r>
              <a:rPr lang="en-US" altLang="en-US" sz="2800"/>
              <a:t>éé</a:t>
            </a:r>
            <a:r>
              <a:rPr lang="en-US" altLang="zh-CN" sz="2800"/>
              <a:t> par le propri</a:t>
            </a:r>
            <a:r>
              <a:rPr lang="en-US" altLang="en-US" sz="2800"/>
              <a:t>é</a:t>
            </a:r>
            <a:r>
              <a:rPr lang="en-US" altLang="zh-CN" sz="2800"/>
              <a:t>taire du projet</a:t>
            </a: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   3</a:t>
            </a:r>
            <a:r>
              <a:rPr lang="zh-CN" altLang="en-US" sz="2800"/>
              <a:t>）</a:t>
            </a:r>
            <a:r>
              <a:rPr lang="en-US" altLang="zh-CN" sz="2800"/>
              <a:t>Caract</a:t>
            </a:r>
            <a:r>
              <a:rPr lang="en-US" altLang="en-US" sz="2800"/>
              <a:t>é</a:t>
            </a:r>
            <a:r>
              <a:rPr lang="en-US" altLang="zh-CN" sz="2800"/>
              <a:t>ristique du titre du probl</a:t>
            </a:r>
            <a:r>
              <a:rPr lang="en-US" altLang="en-US" sz="2800"/>
              <a:t>è</a:t>
            </a:r>
            <a:r>
              <a:rPr lang="en-US" altLang="zh-CN" sz="2800"/>
              <a:t>me : </a:t>
            </a: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   Indique si le titre contient une phrase interrogative</a:t>
            </a:r>
            <a:endParaRPr lang="en-US" altLang="zh-CN" sz="2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8953500"/>
            <a:ext cx="2133600" cy="560070"/>
          </a:xfrm>
        </p:spPr>
        <p:txBody>
          <a:bodyPr/>
          <a:p>
            <a:pPr algn="ctr"/>
            <a:r>
              <a:rPr lang="en-US" sz="2800" b="0" smtClean="0"/>
              <a:t>11</a:t>
            </a:r>
            <a:endParaRPr lang="en-US" sz="2800" b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3985" y="1069896"/>
            <a:ext cx="1289447" cy="1341120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643950" y="683197"/>
            <a:ext cx="1289482" cy="1527301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0075" y="482733"/>
            <a:ext cx="15223331" cy="975772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7415"/>
              </a:lnSpc>
            </a:pPr>
            <a:r>
              <a:rPr lang="en-US" sz="764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 proposée dans l’article</a:t>
            </a:r>
            <a:endParaRPr lang="en-US" sz="764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460772" y="1856421"/>
            <a:ext cx="17827137" cy="7535862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3600"/>
              <a:t>1</a:t>
            </a:r>
            <a:r>
              <a:rPr lang="en-US" altLang="zh-CN" sz="3600">
                <a:cs typeface="Arial" panose="020B0604020202020204" pitchFamily="34" charset="0"/>
              </a:rPr>
              <a:t>. </a:t>
            </a:r>
            <a:r>
              <a:rPr lang="en-US" altLang="zh-CN" sz="3600"/>
              <a:t>Pr</a:t>
            </a:r>
            <a:r>
              <a:rPr lang="en-US" altLang="en-US" sz="3600"/>
              <a:t>é</a:t>
            </a:r>
            <a:r>
              <a:rPr lang="en-US" altLang="zh-CN" sz="3600"/>
              <a:t>paration des donn</a:t>
            </a:r>
            <a:r>
              <a:rPr lang="en-US" altLang="en-US" sz="3600"/>
              <a:t>é</a:t>
            </a:r>
            <a:r>
              <a:rPr lang="en-US" altLang="zh-CN" sz="3600"/>
              <a:t>es</a:t>
            </a:r>
            <a:endParaRPr lang="en-US" altLang="zh-CN" sz="3600"/>
          </a:p>
          <a:p>
            <a:pPr algn="l"/>
            <a:endParaRPr lang="en-US" altLang="zh-CN" sz="3600"/>
          </a:p>
          <a:p>
            <a:pPr indent="0" algn="l">
              <a:buNone/>
            </a:pPr>
            <a:r>
              <a:rPr lang="en-US" altLang="zh-CN" sz="2800"/>
              <a:t> (4) Pr</a:t>
            </a:r>
            <a:r>
              <a:rPr lang="en-US" altLang="en-US" sz="2800"/>
              <a:t>é</a:t>
            </a:r>
            <a:r>
              <a:rPr lang="en-US" altLang="zh-CN" sz="2800"/>
              <a:t>traitement des donn</a:t>
            </a:r>
            <a:r>
              <a:rPr lang="en-US" altLang="en-US" sz="2800"/>
              <a:t>é</a:t>
            </a:r>
            <a:r>
              <a:rPr lang="en-US" altLang="zh-CN" sz="2800"/>
              <a:t>es</a:t>
            </a:r>
            <a:endParaRPr lang="en-US" altLang="zh-CN" sz="2800"/>
          </a:p>
          <a:p>
            <a:pPr indent="0" algn="l">
              <a:buNone/>
            </a:pP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Le pr</a:t>
            </a:r>
            <a:r>
              <a:rPr lang="en-US" altLang="en-US" sz="2800"/>
              <a:t>é</a:t>
            </a:r>
            <a:r>
              <a:rPr lang="en-US" altLang="zh-CN" sz="2800"/>
              <a:t>traitement sp</a:t>
            </a:r>
            <a:r>
              <a:rPr lang="en-US" altLang="en-US" sz="2800"/>
              <a:t>é</a:t>
            </a:r>
            <a:r>
              <a:rPr lang="en-US" altLang="zh-CN" sz="2800"/>
              <a:t>cial pour les contenus non linguistiques tels que les extraits de code et les URL :</a:t>
            </a:r>
            <a:endParaRPr lang="en-US" altLang="zh-CN" sz="2800"/>
          </a:p>
          <a:p>
            <a:pPr indent="0" algn="l">
              <a:buNone/>
            </a:pPr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/>
              <a:t>Les extraits de code ont </a:t>
            </a:r>
            <a:r>
              <a:rPr lang="en-US" altLang="en-US" sz="2800"/>
              <a:t>é</a:t>
            </a:r>
            <a:r>
              <a:rPr lang="en-US" altLang="zh-CN" sz="2800"/>
              <a:t>t</a:t>
            </a:r>
            <a:r>
              <a:rPr lang="en-US" altLang="en-US" sz="2800"/>
              <a:t>é</a:t>
            </a:r>
            <a:r>
              <a:rPr lang="en-US" altLang="zh-CN" sz="2800"/>
              <a:t> remplac</a:t>
            </a:r>
            <a:r>
              <a:rPr lang="en-US" altLang="en-US" sz="2800"/>
              <a:t>é</a:t>
            </a:r>
            <a:r>
              <a:rPr lang="en-US" altLang="zh-CN" sz="2800"/>
              <a:t>s par le marqueur [CODE]</a:t>
            </a:r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/>
              <a:t>Les URL ont </a:t>
            </a:r>
            <a:r>
              <a:rPr lang="en-US" altLang="en-US" sz="2800"/>
              <a:t>é</a:t>
            </a:r>
            <a:r>
              <a:rPr lang="en-US" altLang="zh-CN" sz="2800"/>
              <a:t>t</a:t>
            </a:r>
            <a:r>
              <a:rPr lang="en-US" altLang="en-US" sz="2800"/>
              <a:t>é</a:t>
            </a:r>
            <a:r>
              <a:rPr lang="en-US" altLang="zh-CN" sz="2800"/>
              <a:t> remplac</a:t>
            </a:r>
            <a:r>
              <a:rPr lang="en-US" altLang="en-US" sz="2800"/>
              <a:t>é</a:t>
            </a:r>
            <a:r>
              <a:rPr lang="en-US" altLang="zh-CN" sz="2800"/>
              <a:t>es par le marqueur [URL]</a:t>
            </a:r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/>
              <a:t>Les noms d’utilisateur (commen</a:t>
            </a:r>
            <a:r>
              <a:rPr lang="en-US" altLang="en-US" sz="2800"/>
              <a:t>ç</a:t>
            </a:r>
            <a:r>
              <a:rPr lang="en-US" altLang="zh-CN" sz="2800"/>
              <a:t>ant par @) ont </a:t>
            </a:r>
            <a:r>
              <a:rPr lang="en-US" altLang="en-US" sz="2800"/>
              <a:t>é</a:t>
            </a:r>
            <a:r>
              <a:rPr lang="en-US" altLang="zh-CN" sz="2800"/>
              <a:t>t</a:t>
            </a:r>
            <a:r>
              <a:rPr lang="en-US" altLang="en-US" sz="2800"/>
              <a:t>é</a:t>
            </a:r>
            <a:r>
              <a:rPr lang="en-US" altLang="zh-CN" sz="2800"/>
              <a:t> remplac</a:t>
            </a:r>
            <a:r>
              <a:rPr lang="en-US" altLang="en-US" sz="2800"/>
              <a:t>é</a:t>
            </a:r>
            <a:r>
              <a:rPr lang="en-US" altLang="zh-CN" sz="2800"/>
              <a:t>s par le marqueur [USER]</a:t>
            </a:r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/>
              <a:t>D’autres </a:t>
            </a:r>
            <a:r>
              <a:rPr lang="en-US" altLang="en-US" sz="2800"/>
              <a:t>é</a:t>
            </a:r>
            <a:r>
              <a:rPr lang="en-US" altLang="zh-CN" sz="2800"/>
              <a:t>l</a:t>
            </a:r>
            <a:r>
              <a:rPr lang="en-US" altLang="en-US" sz="2800"/>
              <a:t>é</a:t>
            </a:r>
            <a:r>
              <a:rPr lang="en-US" altLang="zh-CN" sz="2800"/>
              <a:t>ments, tels que les chiffres et les blocs de code en ligne, ont </a:t>
            </a:r>
            <a:r>
              <a:rPr lang="en-US" altLang="en-US" sz="2800"/>
              <a:t>é</a:t>
            </a:r>
            <a:r>
              <a:rPr lang="en-US" altLang="zh-CN" sz="2800"/>
              <a:t>galement </a:t>
            </a:r>
            <a:r>
              <a:rPr lang="en-US" altLang="en-US" sz="2800"/>
              <a:t>é</a:t>
            </a:r>
            <a:r>
              <a:rPr lang="en-US" altLang="zh-CN" sz="2800"/>
              <a:t>t</a:t>
            </a:r>
            <a:r>
              <a:rPr lang="en-US" altLang="en-US" sz="2800"/>
              <a:t>é</a:t>
            </a:r>
            <a:r>
              <a:rPr lang="en-US" altLang="zh-CN" sz="2800"/>
              <a:t> remplac</a:t>
            </a:r>
            <a:r>
              <a:rPr lang="en-US" altLang="en-US" sz="2800"/>
              <a:t>é</a:t>
            </a:r>
            <a:r>
              <a:rPr lang="en-US" altLang="zh-CN" sz="2800"/>
              <a:t>s </a:t>
            </a:r>
            <a:endParaRPr lang="en-US" altLang="zh-CN" sz="2800"/>
          </a:p>
          <a:p>
            <a:pPr indent="0" algn="l">
              <a:buFont typeface="Arial" panose="020B0604020202020204" pitchFamily="34" charset="0"/>
              <a:buNone/>
            </a:pPr>
            <a:r>
              <a:rPr lang="fr-FR" altLang="en-US" sz="2800"/>
              <a:t>     </a:t>
            </a:r>
            <a:r>
              <a:rPr lang="en-US" altLang="zh-CN" sz="2800"/>
              <a:t>de mani</a:t>
            </a:r>
            <a:r>
              <a:rPr lang="en-US" altLang="en-US" sz="2800"/>
              <a:t>è</a:t>
            </a:r>
            <a:r>
              <a:rPr lang="en-US" altLang="zh-CN" sz="2800"/>
              <a:t>re appropri</a:t>
            </a:r>
            <a:r>
              <a:rPr lang="en-US" altLang="en-US" sz="2800"/>
              <a:t>é</a:t>
            </a:r>
            <a:r>
              <a:rPr lang="en-US" altLang="zh-CN" sz="2800"/>
              <a:t>e</a:t>
            </a:r>
            <a:endParaRPr lang="en-US" altLang="zh-CN" sz="2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8969375"/>
            <a:ext cx="2133600" cy="1051560"/>
          </a:xfrm>
        </p:spPr>
        <p:txBody>
          <a:bodyPr/>
          <a:p>
            <a:pPr algn="ctr"/>
            <a:r>
              <a:rPr lang="en-US" sz="3200" b="0" smtClean="0"/>
              <a:t>12</a:t>
            </a:r>
            <a:endParaRPr lang="en-US" sz="3200" b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3985" y="1069896"/>
            <a:ext cx="1289447" cy="1341120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643950" y="683197"/>
            <a:ext cx="1289482" cy="1527301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0075" y="482733"/>
            <a:ext cx="15223331" cy="975772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7415"/>
              </a:lnSpc>
            </a:pPr>
            <a:r>
              <a:rPr lang="en-US" sz="764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 proposée dans l’article</a:t>
            </a:r>
            <a:endParaRPr lang="en-US" sz="764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407670" y="1549400"/>
            <a:ext cx="17880330" cy="6814185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3600">
                <a:cs typeface="Arial" panose="020B0604020202020204" pitchFamily="34" charset="0"/>
              </a:rPr>
              <a:t>2. </a:t>
            </a:r>
            <a:r>
              <a:rPr lang="en-US" altLang="zh-CN" sz="3600"/>
              <a:t> Traitement par le mod</a:t>
            </a:r>
            <a:r>
              <a:rPr lang="en-US" altLang="en-US" sz="3600"/>
              <a:t>è</a:t>
            </a:r>
            <a:r>
              <a:rPr lang="en-US" altLang="zh-CN" sz="3600"/>
              <a:t>le,exemple du BERT</a:t>
            </a:r>
            <a:endParaRPr lang="en-US" altLang="zh-CN" sz="3600"/>
          </a:p>
          <a:p>
            <a:pPr algn="l"/>
            <a:endParaRPr lang="en-US" altLang="zh-CN" sz="3600"/>
          </a:p>
          <a:p>
            <a:pPr algn="l"/>
            <a:endParaRPr lang="en-US" altLang="zh-CN" sz="2800"/>
          </a:p>
          <a:p>
            <a:pPr algn="l"/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 </a:t>
            </a:r>
            <a:endParaRPr lang="en-US" altLang="en-US" sz="2800"/>
          </a:p>
        </p:txBody>
      </p:sp>
      <p:sp>
        <p:nvSpPr>
          <p:cNvPr id="6" name="矩形 5"/>
          <p:cNvSpPr/>
          <p:nvPr userDrawn="1"/>
        </p:nvSpPr>
        <p:spPr>
          <a:xfrm>
            <a:off x="892183" y="5623467"/>
            <a:ext cx="4297336" cy="1691505"/>
          </a:xfrm>
          <a:prstGeom prst="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3600">
                <a:solidFill>
                  <a:srgbClr val="000000"/>
                </a:solidFill>
              </a:rPr>
              <a:t>Vecteur concat</a:t>
            </a:r>
            <a:r>
              <a:rPr lang="en-US" altLang="en-US" sz="3600">
                <a:solidFill>
                  <a:srgbClr val="000000"/>
                </a:solidFill>
              </a:rPr>
              <a:t>é</a:t>
            </a:r>
            <a:r>
              <a:rPr lang="en-US" altLang="zh-CN" sz="3600">
                <a:solidFill>
                  <a:srgbClr val="000000"/>
                </a:solidFill>
              </a:rPr>
              <a:t>n</a:t>
            </a:r>
            <a:r>
              <a:rPr lang="en-US" altLang="en-US" sz="3600">
                <a:solidFill>
                  <a:srgbClr val="000000"/>
                </a:solidFill>
              </a:rPr>
              <a:t>é</a:t>
            </a:r>
            <a:r>
              <a:rPr lang="en-US" altLang="zh-CN" sz="3600">
                <a:solidFill>
                  <a:srgbClr val="000000"/>
                </a:solidFill>
              </a:rPr>
              <a:t> (792 dimensions)</a:t>
            </a:r>
            <a:endParaRPr lang="en-US" altLang="en-US" sz="3600">
              <a:solidFill>
                <a:srgbClr val="000000"/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>
            <a:off x="6035243" y="5326411"/>
            <a:ext cx="2468683" cy="1988661"/>
          </a:xfrm>
          <a:prstGeom prst="round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3600">
                <a:solidFill>
                  <a:srgbClr val="000000"/>
                </a:solidFill>
              </a:rPr>
              <a:t>Couche lin</a:t>
            </a:r>
            <a:r>
              <a:rPr lang="en-US" altLang="en-US" sz="3600">
                <a:solidFill>
                  <a:srgbClr val="000000"/>
                </a:solidFill>
              </a:rPr>
              <a:t>é</a:t>
            </a:r>
            <a:r>
              <a:rPr lang="en-US" altLang="zh-CN" sz="3600">
                <a:solidFill>
                  <a:srgbClr val="000000"/>
                </a:solidFill>
              </a:rPr>
              <a:t>aire</a:t>
            </a:r>
            <a:endParaRPr lang="en-US" altLang="en-US" sz="3600">
              <a:solidFill>
                <a:srgbClr val="000000"/>
              </a:solidFill>
            </a:endParaRPr>
          </a:p>
        </p:txBody>
      </p:sp>
      <p:sp>
        <p:nvSpPr>
          <p:cNvPr id="8" name="右箭头 7"/>
          <p:cNvSpPr/>
          <p:nvPr userDrawn="1"/>
        </p:nvSpPr>
        <p:spPr>
          <a:xfrm>
            <a:off x="5486675" y="6195022"/>
            <a:ext cx="548596" cy="274298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9418252" y="5326411"/>
            <a:ext cx="3565875" cy="1840083"/>
          </a:xfrm>
          <a:prstGeom prst="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800">
                <a:solidFill>
                  <a:srgbClr val="000000"/>
                </a:solidFill>
              </a:rPr>
              <a:t>Score en 3 dimensions</a:t>
            </a:r>
            <a:endParaRPr lang="en-US" altLang="zh-CN" sz="2800">
              <a:solidFill>
                <a:srgbClr val="000000"/>
              </a:solidFill>
            </a:endParaRPr>
          </a:p>
          <a:p>
            <a:pPr algn="ctr"/>
            <a:r>
              <a:rPr lang="en-US" altLang="zh-CN" sz="2800">
                <a:solidFill>
                  <a:srgbClr val="000000"/>
                </a:solidFill>
              </a:rPr>
              <a:t>ex</a:t>
            </a:r>
            <a:r>
              <a:rPr lang="zh-CN" altLang="en-US" sz="2800">
                <a:solidFill>
                  <a:srgbClr val="000000"/>
                </a:solidFill>
              </a:rPr>
              <a:t>：</a:t>
            </a:r>
            <a:r>
              <a:rPr lang="en-US" altLang="zh-CN" sz="2800">
                <a:solidFill>
                  <a:srgbClr val="000000"/>
                </a:solidFill>
              </a:rPr>
              <a:t> [1.2, -0.5, 0.3]</a:t>
            </a:r>
            <a:r>
              <a:rPr lang="en-US" altLang="zh-CN" sz="2200">
                <a:solidFill>
                  <a:srgbClr val="000000"/>
                </a:solidFill>
              </a:rPr>
              <a:t>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右箭头 9"/>
          <p:cNvSpPr/>
          <p:nvPr userDrawn="1"/>
        </p:nvSpPr>
        <p:spPr>
          <a:xfrm>
            <a:off x="8641279" y="6194968"/>
            <a:ext cx="594312" cy="274298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4138465" y="5326411"/>
            <a:ext cx="3520158" cy="1600072"/>
          </a:xfrm>
          <a:prstGeom prst="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3200">
                <a:solidFill>
                  <a:srgbClr val="000000"/>
                </a:solidFill>
              </a:rPr>
              <a:t>Softmax</a:t>
            </a:r>
            <a:endParaRPr lang="en-US" altLang="zh-CN" sz="3200">
              <a:solidFill>
                <a:srgbClr val="000000"/>
              </a:solidFill>
            </a:endParaRPr>
          </a:p>
          <a:p>
            <a:pPr algn="ctr"/>
            <a:r>
              <a:rPr lang="en-US" altLang="zh-CN" sz="3200">
                <a:solidFill>
                  <a:srgbClr val="000000"/>
                </a:solidFill>
              </a:rPr>
              <a:t>ex</a:t>
            </a:r>
            <a:r>
              <a:rPr lang="zh-CN" altLang="en-US" sz="3200">
                <a:solidFill>
                  <a:srgbClr val="000000"/>
                </a:solidFill>
              </a:rPr>
              <a:t>：</a:t>
            </a:r>
            <a:r>
              <a:rPr lang="en-US" altLang="zh-CN" sz="3200">
                <a:solidFill>
                  <a:srgbClr val="000000"/>
                </a:solidFill>
              </a:rPr>
              <a:t>[0.7, 0.1, 0.2]</a:t>
            </a:r>
            <a:endParaRPr lang="en-US" altLang="zh-CN" sz="3200">
              <a:solidFill>
                <a:srgbClr val="000000"/>
              </a:solidFill>
            </a:endParaRPr>
          </a:p>
        </p:txBody>
      </p:sp>
      <p:sp>
        <p:nvSpPr>
          <p:cNvPr id="12" name="右箭头 11"/>
          <p:cNvSpPr/>
          <p:nvPr userDrawn="1"/>
        </p:nvSpPr>
        <p:spPr>
          <a:xfrm>
            <a:off x="13052730" y="5920624"/>
            <a:ext cx="937185" cy="274298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9921132" y="7680703"/>
            <a:ext cx="7726062" cy="1920086"/>
          </a:xfrm>
          <a:prstGeom prst="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en-US" altLang="zh-CN">
              <a:solidFill>
                <a:srgbClr val="000000"/>
              </a:solidFill>
            </a:endParaRPr>
          </a:p>
          <a:p>
            <a:pPr algn="ctr"/>
            <a:endParaRPr lang="en-US" altLang="zh-CN">
              <a:solidFill>
                <a:srgbClr val="000000"/>
              </a:solidFill>
            </a:endParaRPr>
          </a:p>
          <a:p>
            <a:pPr algn="ctr"/>
            <a:endParaRPr lang="en-US" altLang="zh-CN">
              <a:solidFill>
                <a:srgbClr val="000000"/>
              </a:solidFill>
            </a:endParaRPr>
          </a:p>
          <a:p>
            <a:pPr algn="ctr"/>
            <a:endParaRPr lang="en-US" altLang="zh-CN">
              <a:solidFill>
                <a:srgbClr val="000000"/>
              </a:solidFill>
            </a:endParaRPr>
          </a:p>
          <a:p>
            <a:pPr algn="ctr"/>
            <a:endParaRPr lang="en-US" altLang="zh-CN" sz="2800">
              <a:solidFill>
                <a:srgbClr val="000000"/>
              </a:solidFill>
            </a:endParaRPr>
          </a:p>
          <a:p>
            <a:pPr algn="ctr"/>
            <a:r>
              <a:rPr lang="en-US" altLang="zh-CN" sz="2800">
                <a:solidFill>
                  <a:srgbClr val="000000"/>
                </a:solidFill>
              </a:rPr>
              <a:t>Pr</a:t>
            </a:r>
            <a:r>
              <a:rPr lang="en-US" altLang="en-US" sz="2800">
                <a:solidFill>
                  <a:srgbClr val="000000"/>
                </a:solidFill>
              </a:rPr>
              <a:t>é</a:t>
            </a:r>
            <a:r>
              <a:rPr lang="en-US" altLang="zh-CN" sz="2800">
                <a:solidFill>
                  <a:srgbClr val="000000"/>
                </a:solidFill>
              </a:rPr>
              <a:t>diction  selon les probabilit</a:t>
            </a:r>
            <a:r>
              <a:rPr lang="en-US" altLang="en-US" sz="2800">
                <a:solidFill>
                  <a:srgbClr val="000000"/>
                </a:solidFill>
              </a:rPr>
              <a:t>é</a:t>
            </a:r>
            <a:r>
              <a:rPr lang="en-US" altLang="zh-CN" sz="2800">
                <a:solidFill>
                  <a:srgbClr val="000000"/>
                </a:solidFill>
              </a:rPr>
              <a:t>s</a:t>
            </a:r>
            <a:endParaRPr lang="en-US" altLang="zh-CN" sz="2800">
              <a:solidFill>
                <a:srgbClr val="000000"/>
              </a:solidFill>
            </a:endParaRPr>
          </a:p>
          <a:p>
            <a:pPr algn="ctr"/>
            <a:endParaRPr lang="en-US" altLang="zh-CN" sz="2800">
              <a:solidFill>
                <a:srgbClr val="000000"/>
              </a:solidFill>
            </a:endParaRPr>
          </a:p>
          <a:p>
            <a:pPr algn="l"/>
            <a:r>
              <a:rPr lang="en-US" altLang="zh-CN" sz="2400">
                <a:solidFill>
                  <a:srgbClr val="000000"/>
                </a:solidFill>
              </a:rPr>
              <a:t>ex</a:t>
            </a:r>
            <a:r>
              <a:rPr lang="zh-CN" altLang="en-US" sz="2400">
                <a:solidFill>
                  <a:srgbClr val="000000"/>
                </a:solidFill>
              </a:rPr>
              <a:t>：</a:t>
            </a:r>
            <a:r>
              <a:rPr lang="en-US" altLang="zh-CN" sz="2400">
                <a:solidFill>
                  <a:srgbClr val="000000"/>
                </a:solidFill>
              </a:rPr>
              <a:t> choisir le label final </a:t>
            </a:r>
            <a:r>
              <a:rPr lang="en-US" altLang="en-US" sz="2400">
                <a:solidFill>
                  <a:srgbClr val="000000"/>
                </a:solidFill>
              </a:rPr>
              <a:t>«</a:t>
            </a:r>
            <a:r>
              <a:rPr lang="en-US" altLang="zh-CN" sz="2400">
                <a:solidFill>
                  <a:srgbClr val="000000"/>
                </a:solidFill>
              </a:rPr>
              <a:t> Bug </a:t>
            </a:r>
            <a:r>
              <a:rPr lang="en-US" altLang="en-US" sz="2400">
                <a:solidFill>
                  <a:srgbClr val="000000"/>
                </a:solidFill>
              </a:rPr>
              <a:t>»</a:t>
            </a:r>
            <a:r>
              <a:rPr lang="en-US" altLang="zh-CN" sz="2400">
                <a:solidFill>
                  <a:srgbClr val="000000"/>
                </a:solidFill>
              </a:rPr>
              <a:t> (0,7) ayant la probabilit</a:t>
            </a:r>
            <a:r>
              <a:rPr lang="en-US" altLang="en-US" sz="2400">
                <a:solidFill>
                  <a:srgbClr val="000000"/>
                </a:solidFill>
              </a:rPr>
              <a:t>é</a:t>
            </a:r>
            <a:r>
              <a:rPr lang="en-US" altLang="zh-CN" sz="2400">
                <a:solidFill>
                  <a:srgbClr val="000000"/>
                </a:solidFill>
              </a:rPr>
              <a:t> la plus </a:t>
            </a:r>
            <a:r>
              <a:rPr lang="en-US" altLang="en-US" sz="2400">
                <a:solidFill>
                  <a:srgbClr val="000000"/>
                </a:solidFill>
              </a:rPr>
              <a:t>é</a:t>
            </a:r>
            <a:r>
              <a:rPr lang="en-US" altLang="zh-CN" sz="2400">
                <a:solidFill>
                  <a:srgbClr val="000000"/>
                </a:solidFill>
              </a:rPr>
              <a:t>lev</a:t>
            </a:r>
            <a:r>
              <a:rPr lang="en-US" altLang="en-US" sz="2400">
                <a:solidFill>
                  <a:srgbClr val="000000"/>
                </a:solidFill>
              </a:rPr>
              <a:t>é</a:t>
            </a:r>
            <a:r>
              <a:rPr lang="en-US" altLang="zh-CN" sz="2400">
                <a:solidFill>
                  <a:srgbClr val="000000"/>
                </a:solidFill>
              </a:rPr>
              <a:t>e</a:t>
            </a:r>
            <a:endParaRPr lang="en-US" altLang="zh-CN" sz="2400">
              <a:solidFill>
                <a:srgbClr val="000000"/>
              </a:solidFill>
            </a:endParaRPr>
          </a:p>
          <a:p>
            <a:pPr algn="ctr"/>
            <a:endParaRPr lang="en-US" altLang="zh-CN" sz="2400">
              <a:solidFill>
                <a:srgbClr val="000000"/>
              </a:solidFill>
            </a:endParaRPr>
          </a:p>
          <a:p>
            <a:pPr algn="ctr"/>
            <a:endParaRPr lang="en-US" altLang="zh-CN">
              <a:solidFill>
                <a:srgbClr val="000000"/>
              </a:solidFill>
            </a:endParaRPr>
          </a:p>
          <a:p>
            <a:pPr algn="ctr"/>
            <a:endParaRPr lang="en-US" altLang="zh-CN">
              <a:solidFill>
                <a:srgbClr val="000000"/>
              </a:solidFill>
            </a:endParaRPr>
          </a:p>
          <a:p>
            <a:pPr algn="ctr"/>
            <a:endParaRPr lang="en-US" altLang="zh-CN">
              <a:solidFill>
                <a:srgbClr val="000000"/>
              </a:solidFill>
            </a:endParaRPr>
          </a:p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下箭头 13"/>
          <p:cNvSpPr/>
          <p:nvPr userDrawn="1"/>
        </p:nvSpPr>
        <p:spPr>
          <a:xfrm>
            <a:off x="15549043" y="6926483"/>
            <a:ext cx="274298" cy="777178"/>
          </a:xfrm>
          <a:prstGeom prst="downArrow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189339" y="2583331"/>
            <a:ext cx="3017279" cy="777178"/>
          </a:xfrm>
          <a:prstGeom prst="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>
                <a:solidFill>
                  <a:srgbClr val="000000"/>
                </a:solidFill>
              </a:rPr>
              <a:t>Titre et corps du probl</a:t>
            </a:r>
            <a:r>
              <a:rPr lang="en-US" altLang="en-US" sz="2400">
                <a:solidFill>
                  <a:srgbClr val="000000"/>
                </a:solidFill>
              </a:rPr>
              <a:t>è</a:t>
            </a:r>
            <a:r>
              <a:rPr lang="en-US" altLang="zh-CN" sz="2400">
                <a:solidFill>
                  <a:srgbClr val="000000"/>
                </a:solidFill>
              </a:rPr>
              <a:t>me</a:t>
            </a: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4960938" y="2537614"/>
            <a:ext cx="2765839" cy="754320"/>
          </a:xfrm>
          <a:prstGeom prst="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indent="0" algn="ctr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>
                <a:solidFill>
                  <a:srgbClr val="000000"/>
                </a:solidFill>
              </a:rPr>
              <a:t>BERT</a:t>
            </a:r>
            <a:endParaRPr lang="en-US" altLang="zh-CN" sz="2800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8705992" y="2411080"/>
            <a:ext cx="3474442" cy="1104407"/>
          </a:xfrm>
          <a:prstGeom prst="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>
                <a:solidFill>
                  <a:srgbClr val="000000"/>
                </a:solidFill>
              </a:rPr>
              <a:t>Embedding [CLS] </a:t>
            </a:r>
            <a:endParaRPr lang="en-US" altLang="zh-CN" sz="2400">
              <a:solidFill>
                <a:srgbClr val="000000"/>
              </a:solidFill>
            </a:endParaRPr>
          </a:p>
          <a:p>
            <a:pPr algn="ctr"/>
            <a:r>
              <a:rPr lang="en-US" altLang="zh-CN" sz="2400">
                <a:solidFill>
                  <a:srgbClr val="000000"/>
                </a:solidFill>
              </a:rPr>
              <a:t>(768 dimensions)</a:t>
            </a:r>
            <a:endParaRPr lang="en-US" altLang="zh-CN" sz="2400">
              <a:solidFill>
                <a:srgbClr val="000000"/>
              </a:solidFill>
            </a:endParaRPr>
          </a:p>
          <a:p>
            <a:pPr algn="ctr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3989887" y="2671892"/>
            <a:ext cx="3246675" cy="2262959"/>
          </a:xfrm>
          <a:prstGeom prst="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3600">
                <a:solidFill>
                  <a:srgbClr val="000000"/>
                </a:solidFill>
              </a:rPr>
              <a:t>Vecteur concat</a:t>
            </a:r>
            <a:r>
              <a:rPr lang="en-US" altLang="en-US" sz="3600">
                <a:solidFill>
                  <a:srgbClr val="000000"/>
                </a:solidFill>
              </a:rPr>
              <a:t>é</a:t>
            </a:r>
            <a:r>
              <a:rPr lang="en-US" altLang="zh-CN" sz="3600">
                <a:solidFill>
                  <a:srgbClr val="000000"/>
                </a:solidFill>
              </a:rPr>
              <a:t>n</a:t>
            </a:r>
            <a:r>
              <a:rPr lang="en-US" altLang="en-US" sz="3600">
                <a:solidFill>
                  <a:srgbClr val="000000"/>
                </a:solidFill>
              </a:rPr>
              <a:t>é</a:t>
            </a:r>
            <a:r>
              <a:rPr lang="en-US" altLang="zh-CN" sz="3600">
                <a:solidFill>
                  <a:srgbClr val="000000"/>
                </a:solidFill>
              </a:rPr>
              <a:t> (792 dimensions)</a:t>
            </a:r>
            <a:endParaRPr lang="en-US" altLang="en-US" sz="3600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097907" y="4091970"/>
            <a:ext cx="3337293" cy="800036"/>
          </a:xfrm>
          <a:prstGeom prst="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>
                <a:solidFill>
                  <a:srgbClr val="000000"/>
                </a:solidFill>
              </a:rPr>
              <a:t>Caract</a:t>
            </a:r>
            <a:r>
              <a:rPr lang="en-US" altLang="en-US" sz="2400">
                <a:solidFill>
                  <a:srgbClr val="000000"/>
                </a:solidFill>
              </a:rPr>
              <a:t>é</a:t>
            </a:r>
            <a:r>
              <a:rPr lang="en-US" altLang="zh-CN" sz="2400">
                <a:solidFill>
                  <a:srgbClr val="000000"/>
                </a:solidFill>
              </a:rPr>
              <a:t>ristiques manuelles 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349526" y="4160544"/>
            <a:ext cx="3291577" cy="594312"/>
          </a:xfrm>
          <a:prstGeom prst="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400">
                <a:solidFill>
                  <a:srgbClr val="000000"/>
                </a:solidFill>
              </a:rPr>
              <a:t>Couche d’embedding 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9166841" y="3909205"/>
            <a:ext cx="3497300" cy="822894"/>
          </a:xfrm>
          <a:prstGeom prst="rect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r>
              <a:rPr lang="en-US" altLang="zh-CN" sz="2800">
                <a:solidFill>
                  <a:srgbClr val="000000"/>
                </a:solidFill>
              </a:rPr>
              <a:t>Concat</a:t>
            </a:r>
            <a:r>
              <a:rPr lang="en-US" altLang="en-US" sz="2800">
                <a:solidFill>
                  <a:srgbClr val="000000"/>
                </a:solidFill>
              </a:rPr>
              <a:t>é</a:t>
            </a:r>
            <a:r>
              <a:rPr lang="en-US" altLang="zh-CN" sz="2800">
                <a:solidFill>
                  <a:srgbClr val="000000"/>
                </a:solidFill>
              </a:rPr>
              <a:t>nation (24 dimensions)</a:t>
            </a:r>
            <a:endParaRPr lang="en-US" altLang="en-US" sz="2800">
              <a:solidFill>
                <a:srgbClr val="000000"/>
              </a:solidFill>
            </a:endParaRPr>
          </a:p>
        </p:txBody>
      </p:sp>
      <p:sp>
        <p:nvSpPr>
          <p:cNvPr id="22" name="右箭头 21"/>
          <p:cNvSpPr/>
          <p:nvPr userDrawn="1"/>
        </p:nvSpPr>
        <p:spPr>
          <a:xfrm>
            <a:off x="4206589" y="2834870"/>
            <a:ext cx="685745" cy="274298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" name="右箭头 22"/>
          <p:cNvSpPr/>
          <p:nvPr userDrawn="1"/>
        </p:nvSpPr>
        <p:spPr>
          <a:xfrm>
            <a:off x="4526632" y="4343410"/>
            <a:ext cx="822894" cy="274298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右箭头 23"/>
          <p:cNvSpPr/>
          <p:nvPr userDrawn="1"/>
        </p:nvSpPr>
        <p:spPr>
          <a:xfrm>
            <a:off x="8618245" y="4251977"/>
            <a:ext cx="525738" cy="274298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右箭头 24"/>
          <p:cNvSpPr/>
          <p:nvPr userDrawn="1"/>
        </p:nvSpPr>
        <p:spPr>
          <a:xfrm>
            <a:off x="7726748" y="2671844"/>
            <a:ext cx="979322" cy="486061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" name="右箭头 25"/>
          <p:cNvSpPr/>
          <p:nvPr userDrawn="1"/>
        </p:nvSpPr>
        <p:spPr>
          <a:xfrm>
            <a:off x="12206978" y="2926203"/>
            <a:ext cx="1805796" cy="274298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7" name="右箭头 26"/>
          <p:cNvSpPr/>
          <p:nvPr userDrawn="1"/>
        </p:nvSpPr>
        <p:spPr>
          <a:xfrm>
            <a:off x="12664113" y="4092070"/>
            <a:ext cx="1188625" cy="365731"/>
          </a:xfrm>
          <a:prstGeom prst="rightArrow">
            <a:avLst/>
          </a:prstGeom>
          <a:solidFill>
            <a:srgbClr val="E2E6ED">
              <a:alpha val="100000"/>
            </a:srgbClr>
          </a:solidFill>
          <a:ln w="25400" cap="flat" cmpd="sng" algn="ctr">
            <a:solidFill>
              <a:srgbClr val="AEB5C0">
                <a:alpha val="100000"/>
              </a:srgb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8077200" y="9149080"/>
            <a:ext cx="2133600" cy="1077595"/>
          </a:xfrm>
        </p:spPr>
        <p:txBody>
          <a:bodyPr/>
          <a:p>
            <a:pPr algn="ctr"/>
            <a:r>
              <a:rPr lang="en-US" sz="3200" b="0" smtClean="0"/>
              <a:t>13</a:t>
            </a:r>
            <a:endParaRPr lang="en-US" sz="3200" b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0075" y="482733"/>
            <a:ext cx="15979764" cy="104720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7415"/>
              </a:lnSpc>
            </a:pPr>
            <a:r>
              <a:rPr lang="en-US" sz="764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 proposée dans l’article</a:t>
            </a:r>
            <a:endParaRPr lang="en-US" sz="764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8" name="图片 7" descr="upload_post_object_v2_27375188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023" y="1529897"/>
            <a:ext cx="7200900" cy="1257300"/>
          </a:xfrm>
          <a:prstGeom prst="rect">
            <a:avLst/>
          </a:prstGeom>
        </p:spPr>
      </p:pic>
      <p:pic>
        <p:nvPicPr>
          <p:cNvPr id="9" name="图片 8" descr="upload_post_object_v2_31920402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93" y="1425072"/>
            <a:ext cx="5162550" cy="1466850"/>
          </a:xfrm>
          <a:prstGeom prst="rect">
            <a:avLst/>
          </a:prstGeom>
        </p:spPr>
      </p:pic>
      <p:pic>
        <p:nvPicPr>
          <p:cNvPr id="3" name="图片 2" descr="upload_post_object_v2_1597794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27" y="3124255"/>
            <a:ext cx="4355827" cy="1401176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4955880" y="3238546"/>
            <a:ext cx="12841984" cy="1286915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2800" b="1"/>
              <a:t>La pr</a:t>
            </a:r>
            <a:r>
              <a:rPr lang="en-US" altLang="en-US" sz="2800" b="1"/>
              <a:t>é</a:t>
            </a:r>
            <a:r>
              <a:rPr lang="en-US" altLang="zh-CN" sz="2800" b="1"/>
              <a:t>cision globale</a:t>
            </a:r>
            <a:r>
              <a:rPr lang="en-US" altLang="zh-CN" sz="2800"/>
              <a:t> mesure, parmi tous les </a:t>
            </a:r>
            <a:r>
              <a:rPr lang="en-US" altLang="en-US" sz="2800"/>
              <a:t>é</a:t>
            </a:r>
            <a:r>
              <a:rPr lang="en-US" altLang="zh-CN" sz="2800"/>
              <a:t>chantillons que le mod</a:t>
            </a:r>
            <a:r>
              <a:rPr lang="en-US" altLang="en-US" sz="2800"/>
              <a:t>è</a:t>
            </a:r>
            <a:r>
              <a:rPr lang="en-US" altLang="zh-CN" sz="2800"/>
              <a:t>le </a:t>
            </a:r>
            <a:endParaRPr lang="en-US" altLang="zh-CN" sz="2800"/>
          </a:p>
          <a:p>
            <a:pPr algn="l"/>
            <a:r>
              <a:rPr lang="en-US" altLang="zh-CN" sz="2800"/>
              <a:t>a pr</a:t>
            </a:r>
            <a:r>
              <a:rPr lang="en-US" altLang="en-US" sz="2800"/>
              <a:t>é</a:t>
            </a:r>
            <a:r>
              <a:rPr lang="en-US" altLang="zh-CN" sz="2800"/>
              <a:t>dits comme</a:t>
            </a:r>
            <a:r>
              <a:rPr lang="fr-FR" altLang="en-US" sz="2800"/>
              <a:t> </a:t>
            </a:r>
            <a:r>
              <a:rPr lang="en-US" altLang="zh-CN" sz="2800"/>
              <a:t>appartenant à une classe positive, quelle proportion est </a:t>
            </a:r>
            <a:endParaRPr lang="en-US" altLang="zh-CN" sz="2800"/>
          </a:p>
          <a:p>
            <a:pPr algn="l"/>
            <a:r>
              <a:rPr lang="en-US" altLang="zh-CN" sz="2800"/>
              <a:t>r</a:t>
            </a:r>
            <a:r>
              <a:rPr lang="en-US" altLang="en-US" sz="2800"/>
              <a:t>é</a:t>
            </a:r>
            <a:r>
              <a:rPr lang="en-US" altLang="zh-CN" sz="2800"/>
              <a:t>ellement correcte.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11" name="图片 10" descr="upload_post_object_v2_41089589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27" y="4743496"/>
            <a:ext cx="2686050" cy="80010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3480157" y="4868303"/>
            <a:ext cx="9276109" cy="7874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2800"/>
              <a:t>La somme totale des vrais positifs pour toutes les cat</a:t>
            </a:r>
            <a:r>
              <a:rPr lang="en-US" altLang="en-US" sz="2800"/>
              <a:t>é</a:t>
            </a:r>
            <a:r>
              <a:rPr lang="en-US" altLang="zh-CN" sz="2800"/>
              <a:t>gories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12" name="图片 11" descr="upload_post_object_v2_19490824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7" y="5998576"/>
            <a:ext cx="3981450" cy="78105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4760180" y="5998670"/>
            <a:ext cx="13527729" cy="78740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2800"/>
              <a:t>La somme totale des </a:t>
            </a:r>
            <a:r>
              <a:rPr lang="en-US" altLang="en-US" sz="2800"/>
              <a:t>é</a:t>
            </a:r>
            <a:r>
              <a:rPr lang="en-US" altLang="zh-CN" sz="2800"/>
              <a:t>chantillons pr</a:t>
            </a:r>
            <a:r>
              <a:rPr lang="en-US" altLang="en-US" sz="2800"/>
              <a:t>é</a:t>
            </a:r>
            <a:r>
              <a:rPr lang="en-US" altLang="zh-CN" sz="2800"/>
              <a:t>dits comme </a:t>
            </a:r>
            <a:r>
              <a:rPr lang="en-US" altLang="en-US" sz="2800"/>
              <a:t>é</a:t>
            </a:r>
            <a:r>
              <a:rPr lang="en-US" altLang="zh-CN" sz="2800"/>
              <a:t>tant positifs pour toutes </a:t>
            </a:r>
            <a:endParaRPr lang="en-US" altLang="zh-CN" sz="2800"/>
          </a:p>
          <a:p>
            <a:pPr algn="l"/>
            <a:r>
              <a:rPr lang="en-US" altLang="zh-CN" sz="2800"/>
              <a:t>les cat</a:t>
            </a:r>
            <a:r>
              <a:rPr lang="en-US" altLang="en-US" sz="2800"/>
              <a:t>é</a:t>
            </a:r>
            <a:r>
              <a:rPr lang="en-US" altLang="zh-CN" sz="2800"/>
              <a:t>gories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13" name="图片 12" descr="upload_post_object_v2_9254398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23" y="7122499"/>
            <a:ext cx="3009387" cy="1264815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31895" y="7371715"/>
            <a:ext cx="14350365" cy="140081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2800"/>
              <a:t>Le rappel global mesure la proportion d'</a:t>
            </a:r>
            <a:r>
              <a:rPr lang="en-US" altLang="en-US" sz="2800"/>
              <a:t>é</a:t>
            </a:r>
            <a:r>
              <a:rPr lang="en-US" altLang="zh-CN" sz="2800"/>
              <a:t>chantillons r</a:t>
            </a:r>
            <a:r>
              <a:rPr lang="en-US" altLang="en-US" sz="2800"/>
              <a:t>é</a:t>
            </a:r>
            <a:r>
              <a:rPr lang="en-US" altLang="zh-CN" sz="2800"/>
              <a:t>ellement positifs qui ont </a:t>
            </a:r>
            <a:r>
              <a:rPr lang="en-US" altLang="en-US" sz="2800"/>
              <a:t>é</a:t>
            </a:r>
            <a:r>
              <a:rPr lang="en-US" altLang="zh-CN" sz="2800"/>
              <a:t>t</a:t>
            </a:r>
            <a:r>
              <a:rPr lang="en-US" altLang="en-US" sz="2800"/>
              <a:t>é</a:t>
            </a:r>
            <a:r>
              <a:rPr lang="en-US" altLang="zh-CN" sz="2800"/>
              <a:t> </a:t>
            </a:r>
            <a:endParaRPr lang="en-US" altLang="zh-CN" sz="2800"/>
          </a:p>
          <a:p>
            <a:pPr algn="l"/>
            <a:r>
              <a:rPr lang="en-US" altLang="zh-CN" sz="2800"/>
              <a:t>correctement</a:t>
            </a:r>
            <a:r>
              <a:rPr lang="fr-FR" altLang="en-US" sz="2800"/>
              <a:t> </a:t>
            </a:r>
            <a:r>
              <a:rPr lang="en-US" altLang="zh-CN" sz="2800"/>
              <a:t>identifi</a:t>
            </a:r>
            <a:r>
              <a:rPr lang="en-US" altLang="en-US" sz="2800"/>
              <a:t>é</a:t>
            </a:r>
            <a:r>
              <a:rPr lang="en-US" altLang="zh-CN" sz="2800"/>
              <a:t>s par le mod</a:t>
            </a:r>
            <a:r>
              <a:rPr lang="en-US" altLang="en-US" sz="2800"/>
              <a:t>è</a:t>
            </a:r>
            <a:r>
              <a:rPr lang="en-US" altLang="zh-CN" sz="2800"/>
              <a:t>le parmi toutes les cat</a:t>
            </a:r>
            <a:r>
              <a:rPr lang="en-US" altLang="en-US" sz="2800"/>
              <a:t>é</a:t>
            </a:r>
            <a:r>
              <a:rPr lang="en-US" altLang="zh-CN" sz="2800"/>
              <a:t>gories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15" name="图片 14" descr="upload_post_object_v2_7747453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23" y="8387349"/>
            <a:ext cx="2347878" cy="142371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3114675" y="8488045"/>
            <a:ext cx="14556105" cy="633095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 sz="2800"/>
              <a:t>Le F1 micro-moyenne est calcul</a:t>
            </a:r>
            <a:r>
              <a:rPr lang="en-US" altLang="en-US" sz="2800"/>
              <a:t>é</a:t>
            </a:r>
            <a:r>
              <a:rPr lang="en-US" altLang="zh-CN" sz="2800"/>
              <a:t> à partir de la pr</a:t>
            </a:r>
            <a:r>
              <a:rPr lang="en-US" altLang="en-US" sz="2800"/>
              <a:t>é</a:t>
            </a:r>
            <a:r>
              <a:rPr lang="en-US" altLang="zh-CN" sz="2800"/>
              <a:t>cision globale et du rappel global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9563100"/>
            <a:ext cx="2133600" cy="539750"/>
          </a:xfrm>
        </p:spPr>
        <p:txBody>
          <a:bodyPr/>
          <a:p>
            <a:pPr algn="ctr"/>
            <a:r>
              <a:rPr lang="en-US" sz="3200" b="0" smtClean="0"/>
              <a:t>14</a:t>
            </a:r>
            <a:endParaRPr lang="en-US" sz="3200" b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0075" y="482733"/>
            <a:ext cx="15979764" cy="104720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7415"/>
              </a:lnSpc>
            </a:pPr>
            <a:r>
              <a:rPr lang="en-US" sz="764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 proposée dans l’article</a:t>
            </a:r>
            <a:endParaRPr lang="en-US" sz="764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5367556" y="1529897"/>
            <a:ext cx="12920424" cy="8899922"/>
          </a:xfrm>
          <a:prstGeom prst="rect">
            <a:avLst/>
          </a:prstGeom>
        </p:spPr>
        <p:txBody>
          <a:bodyPr wrap="none" rtlCol="0">
            <a:no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/>
              <a:t>Batch size = 16</a:t>
            </a:r>
            <a:endParaRPr lang="en-US" altLang="zh-CN" sz="2800"/>
          </a:p>
          <a:p>
            <a:pPr algn="l"/>
            <a:r>
              <a:rPr lang="en-US" altLang="zh-CN" sz="2800"/>
              <a:t>La taille du lot fait r</a:t>
            </a:r>
            <a:r>
              <a:rPr lang="en-US" altLang="en-US" sz="2800"/>
              <a:t>é</a:t>
            </a:r>
            <a:r>
              <a:rPr lang="en-US" altLang="zh-CN" sz="2800"/>
              <a:t>f</a:t>
            </a:r>
            <a:r>
              <a:rPr lang="en-US" altLang="en-US" sz="2800"/>
              <a:t>é</a:t>
            </a:r>
            <a:r>
              <a:rPr lang="en-US" altLang="zh-CN" sz="2800"/>
              <a:t>rence au nombre d'exemples utilis</a:t>
            </a:r>
            <a:r>
              <a:rPr lang="en-US" altLang="en-US" sz="2800"/>
              <a:t>é</a:t>
            </a:r>
            <a:r>
              <a:rPr lang="en-US" altLang="zh-CN" sz="2800"/>
              <a:t>s pour mettre à jour les poids</a:t>
            </a:r>
            <a:endParaRPr lang="en-US" altLang="zh-CN" sz="2800"/>
          </a:p>
          <a:p>
            <a:pPr algn="l"/>
            <a:r>
              <a:rPr lang="en-US" altLang="zh-CN" sz="2800"/>
              <a:t>du mod</a:t>
            </a:r>
            <a:r>
              <a:rPr lang="en-US" altLang="en-US" sz="2800"/>
              <a:t>è</a:t>
            </a:r>
            <a:r>
              <a:rPr lang="en-US" altLang="zh-CN" sz="2800"/>
              <a:t>le lors de chaque it</a:t>
            </a:r>
            <a:r>
              <a:rPr lang="en-US" altLang="en-US" sz="2800"/>
              <a:t>é</a:t>
            </a:r>
            <a:r>
              <a:rPr lang="en-US" altLang="zh-CN" sz="2800"/>
              <a:t>ration.</a:t>
            </a:r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</a:rPr>
              <a:t>Learning rate = 1e-05</a:t>
            </a:r>
            <a:endParaRPr lang="en-US" altLang="zh-CN" sz="2800">
              <a:solidFill>
                <a:schemeClr val="tx1"/>
              </a:solidFill>
            </a:endParaRPr>
          </a:p>
          <a:p>
            <a:pPr algn="l"/>
            <a:r>
              <a:rPr lang="en-US" altLang="zh-CN" sz="2800"/>
              <a:t>Le taux d'apprentissage contrôle l'amplitude de l'ajustement des poids du mod</a:t>
            </a:r>
            <a:r>
              <a:rPr lang="en-US" altLang="en-US" sz="2800"/>
              <a:t>è</a:t>
            </a:r>
            <a:r>
              <a:rPr lang="en-US" altLang="zh-CN" sz="2800"/>
              <a:t>le lors </a:t>
            </a:r>
            <a:endParaRPr lang="en-US" altLang="zh-CN" sz="2800"/>
          </a:p>
          <a:p>
            <a:pPr algn="l"/>
            <a:r>
              <a:rPr lang="en-US" altLang="zh-CN" sz="2800"/>
              <a:t>de chaque mise à jour des gradients. </a:t>
            </a:r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/>
              <a:t>Dropout = 0,24</a:t>
            </a:r>
            <a:endParaRPr lang="en-US" altLang="zh-CN" sz="2800"/>
          </a:p>
          <a:p>
            <a:pPr algn="l"/>
            <a:r>
              <a:rPr lang="en-US" altLang="zh-CN" sz="2800"/>
              <a:t>Le dropout est une technique de r</a:t>
            </a:r>
            <a:r>
              <a:rPr lang="en-US" altLang="en-US" sz="2800"/>
              <a:t>é</a:t>
            </a:r>
            <a:r>
              <a:rPr lang="en-US" altLang="zh-CN" sz="2800"/>
              <a:t>gularisation utilis</a:t>
            </a:r>
            <a:r>
              <a:rPr lang="en-US" altLang="en-US" sz="2800"/>
              <a:t>é</a:t>
            </a:r>
            <a:r>
              <a:rPr lang="en-US" altLang="zh-CN" sz="2800"/>
              <a:t>e pour r</a:t>
            </a:r>
            <a:r>
              <a:rPr lang="en-US" altLang="en-US" sz="2800"/>
              <a:t>é</a:t>
            </a:r>
            <a:r>
              <a:rPr lang="en-US" altLang="zh-CN" sz="2800"/>
              <a:t>duire le surajustement </a:t>
            </a:r>
            <a:endParaRPr lang="en-US" altLang="zh-CN" sz="2800"/>
          </a:p>
          <a:p>
            <a:pPr algn="l"/>
            <a:r>
              <a:rPr lang="en-US" altLang="zh-CN" sz="2800"/>
              <a:t>dans les r</a:t>
            </a:r>
            <a:r>
              <a:rPr lang="en-US" altLang="en-US" sz="2800"/>
              <a:t>é</a:t>
            </a:r>
            <a:r>
              <a:rPr lang="en-US" altLang="zh-CN" sz="2800"/>
              <a:t>seaux de neurones. </a:t>
            </a:r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/>
              <a:t>Issue number threshold= 98</a:t>
            </a:r>
            <a:endParaRPr lang="en-US" altLang="zh-CN" sz="2800"/>
          </a:p>
          <a:p>
            <a:pPr algn="l"/>
            <a:r>
              <a:rPr lang="en-US" altLang="zh-CN" sz="2800"/>
              <a:t>Ce seuil est utilis</a:t>
            </a:r>
            <a:r>
              <a:rPr lang="en-US" altLang="en-US" sz="2800"/>
              <a:t>é</a:t>
            </a:r>
            <a:r>
              <a:rPr lang="en-US" altLang="zh-CN" sz="2800"/>
              <a:t> pour d</a:t>
            </a:r>
            <a:r>
              <a:rPr lang="en-US" altLang="en-US" sz="2800"/>
              <a:t>é</a:t>
            </a:r>
            <a:r>
              <a:rPr lang="en-US" altLang="zh-CN" sz="2800"/>
              <a:t>terminer si un probl</a:t>
            </a:r>
            <a:r>
              <a:rPr lang="en-US" altLang="en-US" sz="2800"/>
              <a:t>è</a:t>
            </a:r>
            <a:r>
              <a:rPr lang="en-US" altLang="zh-CN" sz="2800"/>
              <a:t>me est un "probl</a:t>
            </a:r>
            <a:r>
              <a:rPr lang="en-US" altLang="en-US" sz="2800"/>
              <a:t>è</a:t>
            </a:r>
            <a:r>
              <a:rPr lang="en-US" altLang="zh-CN" sz="2800"/>
              <a:t>me pr</a:t>
            </a:r>
            <a:r>
              <a:rPr lang="en-US" altLang="en-US" sz="2800"/>
              <a:t>é</a:t>
            </a:r>
            <a:r>
              <a:rPr lang="en-US" altLang="zh-CN" sz="2800"/>
              <a:t>coce"</a:t>
            </a:r>
            <a:endParaRPr lang="en-US" altLang="zh-CN" sz="2800"/>
          </a:p>
          <a:p>
            <a:pPr algn="l"/>
            <a:r>
              <a:rPr lang="en-US" altLang="zh-CN" sz="2800"/>
              <a:t> (early issue). </a:t>
            </a:r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/>
              <a:t>Feature embedding dimension = 8</a:t>
            </a:r>
            <a:endParaRPr lang="en-US" altLang="zh-CN" sz="2800"/>
          </a:p>
          <a:p>
            <a:pPr algn="l"/>
            <a:r>
              <a:rPr lang="en-US" altLang="zh-CN" sz="2800"/>
              <a:t>La dimension d'int</a:t>
            </a:r>
            <a:r>
              <a:rPr lang="en-US" altLang="en-US" sz="2800"/>
              <a:t>é</a:t>
            </a:r>
            <a:r>
              <a:rPr lang="en-US" altLang="zh-CN" sz="2800"/>
              <a:t>gration des caract</a:t>
            </a:r>
            <a:r>
              <a:rPr lang="en-US" altLang="en-US" sz="2800"/>
              <a:t>é</a:t>
            </a:r>
            <a:r>
              <a:rPr lang="en-US" altLang="zh-CN" sz="2800"/>
              <a:t>ristiques correspond à la dimension du vecteur</a:t>
            </a:r>
            <a:endParaRPr lang="en-US" altLang="zh-CN" sz="2800"/>
          </a:p>
          <a:p>
            <a:pPr algn="l"/>
            <a:r>
              <a:rPr lang="en-US" altLang="zh-CN" sz="2800"/>
              <a:t> dans lequel les caract</a:t>
            </a:r>
            <a:r>
              <a:rPr lang="en-US" altLang="en-US" sz="2800"/>
              <a:t>é</a:t>
            </a:r>
            <a:r>
              <a:rPr lang="en-US" altLang="zh-CN" sz="2800"/>
              <a:t>ristiques con</a:t>
            </a:r>
            <a:r>
              <a:rPr lang="en-US" altLang="en-US" sz="2800"/>
              <a:t>ç</a:t>
            </a:r>
            <a:r>
              <a:rPr lang="en-US" altLang="zh-CN" sz="2800"/>
              <a:t>ues manuellement</a:t>
            </a:r>
            <a:endParaRPr lang="en-US" altLang="zh-CN" sz="2800"/>
          </a:p>
          <a:p>
            <a:pPr algn="l"/>
            <a:endParaRPr lang="en-US" altLang="zh-CN" sz="2800"/>
          </a:p>
          <a:p>
            <a:pPr algn="l"/>
            <a:endParaRPr lang="en-US" altLang="zh-CN" sz="2800"/>
          </a:p>
          <a:p>
            <a:pPr algn="l"/>
            <a:endParaRPr lang="en-US" altLang="zh-CN" sz="2800" b="1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zh-CN" altLang="en-US"/>
          </a:p>
        </p:txBody>
      </p:sp>
      <p:pic>
        <p:nvPicPr>
          <p:cNvPr id="3" name="图片 2" descr="upload_post_object_v2_32461974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562" y="1529953"/>
            <a:ext cx="5058105" cy="31936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8953500"/>
            <a:ext cx="2133600" cy="1092200"/>
          </a:xfrm>
        </p:spPr>
        <p:txBody>
          <a:bodyPr/>
          <a:p>
            <a:pPr algn="ctr"/>
            <a:r>
              <a:rPr lang="en-US" sz="3200" b="0" smtClean="0"/>
              <a:t>15</a:t>
            </a:r>
            <a:endParaRPr lang="en-US" sz="3200" b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1925" y="201613"/>
            <a:ext cx="11106150" cy="1398588"/>
          </a:xfrm>
        </p:spPr>
        <p:txBody>
          <a:bodyPr>
            <a:normAutofit fontScale="90000"/>
          </a:bodyPr>
          <a:p>
            <a:pPr algn="l"/>
            <a:r>
              <a:rPr lang="en-US" altLang="zh-CN"/>
              <a:t>Analyse les contributions de cet article</a:t>
            </a:r>
            <a:br>
              <a:rPr lang="en-US" altLang="zh-CN"/>
            </a:br>
            <a:endParaRPr lang="en-US" altLang="zh-CN"/>
          </a:p>
        </p:txBody>
      </p:sp>
      <p:pic>
        <p:nvPicPr>
          <p:cNvPr id="4" name="图片 3" descr="upload_post_object_v2_31656021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3" y="947738"/>
            <a:ext cx="13996458" cy="3724275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140335" y="5288915"/>
            <a:ext cx="18228945" cy="3682365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2400"/>
              <a:t>RoBERTA</a:t>
            </a:r>
            <a:r>
              <a:rPr lang="zh-CN" altLang="en-US" sz="2400"/>
              <a:t>：</a:t>
            </a:r>
            <a:endParaRPr lang="zh-CN" altLang="en-US" sz="2400"/>
          </a:p>
          <a:p>
            <a:pPr algn="l"/>
            <a:r>
              <a:rPr lang="en-US" altLang="zh-CN" sz="2400"/>
              <a:t>Affiche de tr</a:t>
            </a:r>
            <a:r>
              <a:rPr lang="en-US" altLang="en-US" sz="2400"/>
              <a:t>è</a:t>
            </a:r>
            <a:r>
              <a:rPr lang="en-US" altLang="zh-CN" sz="2400"/>
              <a:t>s bonnes performances globales (F1 = 0,8633), avec une stabilit</a:t>
            </a:r>
            <a:r>
              <a:rPr lang="en-US" altLang="en-US" sz="2400"/>
              <a:t>é</a:t>
            </a:r>
            <a:r>
              <a:rPr lang="en-US" altLang="zh-CN" sz="2400"/>
              <a:t> sur les classes Bug et Enhancement. </a:t>
            </a:r>
            <a:endParaRPr lang="en-US" altLang="zh-CN" sz="2400"/>
          </a:p>
          <a:p>
            <a:pPr algn="l"/>
            <a:r>
              <a:rPr lang="en-US" altLang="zh-CN" sz="2400"/>
              <a:t>Pour la classe Question, le score F1 est de 0,6183, ce qui, bien que modeste, reste l’un des meilleurs parmi les mod</a:t>
            </a:r>
            <a:r>
              <a:rPr lang="en-US" altLang="en-US" sz="2400"/>
              <a:t>è</a:t>
            </a:r>
            <a:r>
              <a:rPr lang="en-US" altLang="zh-CN" sz="2400"/>
              <a:t>les principaux.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/>
              <a:t>RoBERTA w/o Issue Body</a:t>
            </a:r>
            <a:r>
              <a:rPr lang="zh-CN" altLang="en-US" sz="2400"/>
              <a:t>：</a:t>
            </a:r>
            <a:endParaRPr lang="zh-CN" altLang="en-US" sz="2400"/>
          </a:p>
          <a:p>
            <a:pPr algn="l"/>
            <a:r>
              <a:rPr lang="en-US" altLang="zh-CN" sz="2400"/>
              <a:t>Les performances globales chutent de mani</a:t>
            </a:r>
            <a:r>
              <a:rPr lang="en-US" altLang="en-US" sz="2400"/>
              <a:t>è</a:t>
            </a:r>
            <a:r>
              <a:rPr lang="en-US" altLang="zh-CN" sz="2400"/>
              <a:t>re significative (F1 = 0,8211), en particulier pour la classe Question, dont le </a:t>
            </a:r>
            <a:endParaRPr lang="en-US" altLang="zh-CN" sz="2400"/>
          </a:p>
          <a:p>
            <a:pPr algn="l"/>
            <a:r>
              <a:rPr lang="en-US" altLang="zh-CN" sz="2400"/>
              <a:t>score F1 tombe à 0,4449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/>
              <a:t>RoBERTA w/o Hand-designed features</a:t>
            </a:r>
            <a:r>
              <a:rPr lang="zh-CN" altLang="en-US" sz="2400"/>
              <a:t>：</a:t>
            </a:r>
            <a:endParaRPr lang="zh-CN" altLang="en-US" sz="2400"/>
          </a:p>
          <a:p>
            <a:pPr algn="l"/>
            <a:r>
              <a:rPr lang="en-US" altLang="zh-CN" sz="2400"/>
              <a:t>Donne les meilleurs r</a:t>
            </a:r>
            <a:r>
              <a:rPr lang="en-US" altLang="en-US" sz="2400"/>
              <a:t>é</a:t>
            </a:r>
            <a:r>
              <a:rPr lang="en-US" altLang="zh-CN" sz="2400"/>
              <a:t>sultats (F1 = 0,8653), surpassant m</a:t>
            </a:r>
            <a:r>
              <a:rPr lang="en-US" altLang="en-US" sz="2400"/>
              <a:t>ê</a:t>
            </a:r>
            <a:r>
              <a:rPr lang="en-US" altLang="zh-CN" sz="2400"/>
              <a:t>me la version avec les caract</a:t>
            </a:r>
            <a:r>
              <a:rPr lang="en-US" altLang="en-US" sz="2400"/>
              <a:t>é</a:t>
            </a:r>
            <a:r>
              <a:rPr lang="en-US" altLang="zh-CN" sz="2400"/>
              <a:t>ristiques manuelles.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endParaRPr lang="zh-CN" alt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87995" y="9334500"/>
            <a:ext cx="2133600" cy="789305"/>
          </a:xfrm>
        </p:spPr>
        <p:txBody>
          <a:bodyPr/>
          <a:p>
            <a:pPr algn="ctr"/>
            <a:r>
              <a:rPr lang="en-US" sz="3200" smtClean="0"/>
              <a:t>16</a:t>
            </a:r>
            <a:endParaRPr lang="en-US" sz="320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361" y="255940"/>
            <a:ext cx="12545798" cy="1208469"/>
          </a:xfrm>
        </p:spPr>
        <p:txBody>
          <a:bodyPr>
            <a:noAutofit/>
          </a:bodyPr>
          <a:p>
            <a:pPr algn="l"/>
            <a:r>
              <a:rPr lang="en-US" altLang="zh-CN" sz="4900"/>
              <a:t>R</a:t>
            </a:r>
            <a:r>
              <a:rPr lang="en-US" altLang="en-US" sz="4900"/>
              <a:t>é</a:t>
            </a:r>
            <a:r>
              <a:rPr lang="en-US" altLang="zh-CN" sz="4900"/>
              <a:t>sultats et exp</a:t>
            </a:r>
            <a:r>
              <a:rPr lang="en-US" altLang="en-US" sz="4900"/>
              <a:t>é</a:t>
            </a:r>
            <a:r>
              <a:rPr lang="en-US" altLang="zh-CN" sz="4900"/>
              <a:t>riences</a:t>
            </a:r>
            <a:endParaRPr lang="en-US" altLang="en-US" sz="4900"/>
          </a:p>
        </p:txBody>
      </p:sp>
      <p:pic>
        <p:nvPicPr>
          <p:cNvPr id="5" name="图片 4" descr="upload_post_object_v2_880780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2" y="1464469"/>
            <a:ext cx="7897498" cy="7866282"/>
          </a:xfrm>
          <a:prstGeom prst="rect">
            <a:avLst/>
          </a:prstGeom>
        </p:spPr>
      </p:pic>
      <p:pic>
        <p:nvPicPr>
          <p:cNvPr id="3" name="图片 2" descr="upload_post_object_v2_8428307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774" y="5594974"/>
            <a:ext cx="7370541" cy="35147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9486900"/>
            <a:ext cx="2133600" cy="598170"/>
          </a:xfrm>
        </p:spPr>
        <p:txBody>
          <a:bodyPr/>
          <a:p>
            <a:pPr algn="ctr"/>
            <a:r>
              <a:rPr lang="en-US" sz="3600"/>
              <a:t>17</a:t>
            </a:r>
            <a:endParaRPr lang="en-US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upload_post_object_v2_33087551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26" y="381110"/>
            <a:ext cx="12801600" cy="22098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346710" y="2857500"/>
            <a:ext cx="17941290" cy="590423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endParaRPr lang="en-US" altLang="zh-CN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cs typeface="Arial" panose="020B0604020202020204" pitchFamily="34" charset="0"/>
              </a:rPr>
              <a:t>test_size=1000 </a:t>
            </a:r>
            <a:r>
              <a:rPr lang="en-US" altLang="zh-CN" sz="2800">
                <a:solidFill>
                  <a:schemeClr val="tx1"/>
                </a:solidFill>
                <a:cs typeface="Arial" panose="020B0604020202020204" pitchFamily="34" charset="0"/>
              </a:rPr>
              <a:t>：</a:t>
            </a:r>
            <a:r>
              <a:rPr lang="en-US" altLang="zh-CN" sz="2800">
                <a:cs typeface="Arial" panose="020B0604020202020204" pitchFamily="34" charset="0"/>
              </a:rPr>
              <a:t> la taille de l'ensemble de validation est de 1000 </a:t>
            </a:r>
            <a:r>
              <a:rPr lang="en-US" altLang="en-US" sz="2800">
                <a:cs typeface="Arial" panose="020B0604020202020204" pitchFamily="34" charset="0"/>
              </a:rPr>
              <a:t>é</a:t>
            </a:r>
            <a:r>
              <a:rPr lang="en-US" altLang="zh-CN" sz="2800">
                <a:cs typeface="Arial" panose="020B0604020202020204" pitchFamily="34" charset="0"/>
              </a:rPr>
              <a:t>chantillons</a:t>
            </a:r>
            <a:endParaRPr lang="en-US" altLang="zh-CN" sz="2800">
              <a:cs typeface="Arial" panose="020B0604020202020204" pitchFamily="34" charset="0"/>
            </a:endParaRPr>
          </a:p>
          <a:p>
            <a:pPr indent="0" algn="l">
              <a:buNone/>
            </a:pPr>
            <a:endParaRPr lang="en-US" altLang="zh-CN" sz="2800"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cs typeface="Arial" panose="020B0604020202020204" pitchFamily="34" charset="0"/>
              </a:rPr>
              <a:t>r</a:t>
            </a:r>
            <a:r>
              <a:rPr lang="en-US" altLang="zh-CN" sz="2800"/>
              <a:t>andom_state=42 </a:t>
            </a:r>
            <a:r>
              <a:rPr lang="zh-CN" altLang="en-US" sz="2800"/>
              <a:t>：</a:t>
            </a:r>
            <a:r>
              <a:rPr lang="en-US" altLang="zh-CN" sz="2800"/>
              <a:t>garantir la m</a:t>
            </a:r>
            <a:r>
              <a:rPr lang="en-US" altLang="en-US" sz="2800"/>
              <a:t>ê</a:t>
            </a:r>
            <a:r>
              <a:rPr lang="en-US" altLang="zh-CN" sz="2800"/>
              <a:t>me m</a:t>
            </a:r>
            <a:r>
              <a:rPr lang="en-US" altLang="en-US" sz="2800"/>
              <a:t>é</a:t>
            </a:r>
            <a:r>
              <a:rPr lang="en-US" altLang="zh-CN" sz="2800"/>
              <a:t>thode de s</a:t>
            </a:r>
            <a:r>
              <a:rPr lang="en-US" altLang="en-US" sz="2800"/>
              <a:t>é</a:t>
            </a:r>
            <a:r>
              <a:rPr lang="en-US" altLang="zh-CN" sz="2800"/>
              <a:t>paration  à chaque ex</a:t>
            </a:r>
            <a:r>
              <a:rPr lang="en-US" altLang="en-US" sz="2800"/>
              <a:t>é</a:t>
            </a:r>
            <a:r>
              <a:rPr lang="en-US" altLang="zh-CN" sz="2800"/>
              <a:t>cution</a:t>
            </a:r>
            <a:endParaRPr lang="en-US" altLang="zh-CN" sz="2800"/>
          </a:p>
          <a:p>
            <a:pPr algn="l"/>
            <a:endParaRPr lang="en-US" altLang="zh-CN" sz="28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/>
              <a:t>stratify=y : garantir  la m</a:t>
            </a:r>
            <a:r>
              <a:rPr lang="en-US" altLang="en-US" sz="2800"/>
              <a:t>ê</a:t>
            </a:r>
            <a:r>
              <a:rPr lang="en-US" altLang="zh-CN" sz="2800"/>
              <a:t>me distribution des </a:t>
            </a:r>
            <a:r>
              <a:rPr lang="en-US" altLang="en-US" sz="2800"/>
              <a:t>é</a:t>
            </a:r>
            <a:r>
              <a:rPr lang="en-US" altLang="zh-CN" sz="2800"/>
              <a:t>tiquettes dans les ensembles d'entra</a:t>
            </a:r>
            <a:r>
              <a:rPr lang="en-US" altLang="en-US" sz="2800"/>
              <a:t>î</a:t>
            </a:r>
            <a:r>
              <a:rPr lang="en-US" altLang="zh-CN" sz="2800"/>
              <a:t>nement et de </a:t>
            </a:r>
            <a:endParaRPr lang="en-US" altLang="zh-CN" sz="2800"/>
          </a:p>
          <a:p>
            <a:pPr algn="l"/>
            <a:r>
              <a:rPr lang="en-US" altLang="zh-CN" sz="2800"/>
              <a:t>validation que dans le jeu de donn</a:t>
            </a:r>
            <a:r>
              <a:rPr lang="en-US" altLang="en-US" sz="2800"/>
              <a:t>é</a:t>
            </a:r>
            <a:r>
              <a:rPr lang="en-US" altLang="zh-CN" sz="2800"/>
              <a:t>es d'origine</a:t>
            </a:r>
            <a:endParaRPr lang="en-US" altLang="zh-CN" sz="2800"/>
          </a:p>
          <a:p>
            <a:pPr algn="l"/>
            <a:endParaRPr lang="en-US" altLang="zh-CN" sz="2800"/>
          </a:p>
          <a:p>
            <a:pPr algn="l"/>
            <a:r>
              <a:rPr lang="en-US" altLang="zh-CN" sz="2800"/>
              <a:t>X_train.shape, X_val.shape, y_train.shape, y_val.shape </a:t>
            </a:r>
            <a:r>
              <a:rPr lang="zh-CN" altLang="en-US" sz="2800"/>
              <a:t>：</a:t>
            </a:r>
            <a:r>
              <a:rPr lang="en-US" altLang="zh-CN" sz="2800"/>
              <a:t> v</a:t>
            </a:r>
            <a:r>
              <a:rPr lang="en-US" altLang="en-US" sz="2800"/>
              <a:t>é</a:t>
            </a:r>
            <a:r>
              <a:rPr lang="en-US" altLang="zh-CN" sz="2800"/>
              <a:t>rifier si la division des donn</a:t>
            </a:r>
            <a:r>
              <a:rPr lang="en-US" altLang="en-US" sz="2800"/>
              <a:t>é</a:t>
            </a:r>
            <a:r>
              <a:rPr lang="en-US" altLang="zh-CN" sz="2800"/>
              <a:t>es est correcte</a:t>
            </a:r>
            <a:endParaRPr lang="en-US" altLang="zh-CN" sz="2800"/>
          </a:p>
          <a:p>
            <a:pPr algn="l"/>
            <a:endParaRPr lang="en-US" altLang="zh-CN" sz="2800"/>
          </a:p>
          <a:p>
            <a:pPr algn="l"/>
            <a:r>
              <a:rPr lang="en-US" altLang="zh-CN" sz="2800"/>
              <a:t>y_train.value_counts(normalize=True) et y_val.value_counts(normalize=True) </a:t>
            </a:r>
            <a:r>
              <a:rPr lang="zh-CN" altLang="en-US" sz="2800"/>
              <a:t>：</a:t>
            </a:r>
            <a:endParaRPr lang="zh-CN" altLang="en-US" sz="2800"/>
          </a:p>
          <a:p>
            <a:pPr algn="l"/>
            <a:r>
              <a:rPr lang="en-US" altLang="zh-CN" sz="2800"/>
              <a:t>renvoient la fr</a:t>
            </a:r>
            <a:r>
              <a:rPr lang="en-US" altLang="en-US" sz="2800"/>
              <a:t>é</a:t>
            </a:r>
            <a:r>
              <a:rPr lang="en-US" altLang="zh-CN" sz="2800"/>
              <a:t>quence relative de chaque </a:t>
            </a:r>
            <a:r>
              <a:rPr lang="en-US" altLang="en-US" sz="2800"/>
              <a:t>é</a:t>
            </a:r>
            <a:r>
              <a:rPr lang="en-US" altLang="zh-CN" sz="2800"/>
              <a:t>tiquette dans les ensembles d'entra</a:t>
            </a:r>
            <a:r>
              <a:rPr lang="en-US" altLang="en-US" sz="2800"/>
              <a:t>î</a:t>
            </a:r>
            <a:r>
              <a:rPr lang="en-US" altLang="zh-CN" sz="2800"/>
              <a:t>nement et de validation</a:t>
            </a:r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772400" y="9410700"/>
            <a:ext cx="2133600" cy="792480"/>
          </a:xfrm>
        </p:spPr>
        <p:txBody>
          <a:bodyPr/>
          <a:p>
            <a:pPr algn="ctr"/>
            <a:r>
              <a:rPr lang="en-US" sz="3200" smtClean="0"/>
              <a:t>18</a:t>
            </a:r>
            <a:endParaRPr lang="en-US" sz="320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7401" y="499620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5429670" y="4745175"/>
            <a:ext cx="502056" cy="5020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227066" y="4823914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5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8892972" y="4745175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2686214" y="4745175"/>
            <a:ext cx="444884" cy="483879"/>
            <a:chOff x="0" y="0"/>
            <a:chExt cx="812800" cy="8840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84044"/>
            </a:xfrm>
            <a:custGeom>
              <a:avLst/>
              <a:gdLst/>
              <a:ahLst/>
              <a:cxnLst/>
              <a:rect l="l" t="t" r="r" b="b"/>
              <a:pathLst>
                <a:path w="812800" h="884044">
                  <a:moveTo>
                    <a:pt x="406400" y="0"/>
                  </a:moveTo>
                  <a:lnTo>
                    <a:pt x="535715" y="301372"/>
                  </a:lnTo>
                  <a:lnTo>
                    <a:pt x="812800" y="442022"/>
                  </a:lnTo>
                  <a:lnTo>
                    <a:pt x="535715" y="582672"/>
                  </a:lnTo>
                  <a:lnTo>
                    <a:pt x="406400" y="884044"/>
                  </a:lnTo>
                  <a:lnTo>
                    <a:pt x="277085" y="582672"/>
                  </a:lnTo>
                  <a:lnTo>
                    <a:pt x="0" y="442022"/>
                  </a:lnTo>
                  <a:lnTo>
                    <a:pt x="277085" y="30137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90500" y="235773"/>
              <a:ext cx="431800" cy="44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732501" y="2459889"/>
            <a:ext cx="8822997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Contenu</a:t>
            </a:r>
            <a:endParaRPr lang="en-US" sz="90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27066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  <a:endParaRPr lang="en-US" sz="50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2967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  <a:endParaRPr lang="en-US" sz="50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77898" y="6733641"/>
            <a:ext cx="2646492" cy="51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2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  <a:endParaRPr lang="en-US" sz="28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82030" y="6733641"/>
            <a:ext cx="2732862" cy="519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28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Problématique</a:t>
            </a:r>
            <a:endParaRPr lang="en-US" sz="28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904250" y="564356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  <a:endParaRPr lang="en-US" sz="50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652140" y="6435582"/>
            <a:ext cx="2701545" cy="153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265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Solution proposée dans l’article</a:t>
            </a:r>
            <a:endParaRPr lang="en-US" sz="2655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686214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  <a:endParaRPr lang="en-US" sz="50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2760" y="6538658"/>
            <a:ext cx="2663063" cy="1164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0"/>
              </a:lnSpc>
            </a:pPr>
            <a:r>
              <a:rPr lang="en-US" sz="30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Résultats et expériences</a:t>
            </a:r>
            <a:endParaRPr lang="en-US" sz="302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2" name="Group 32"/>
          <p:cNvGrpSpPr/>
          <p:nvPr/>
        </p:nvGrpSpPr>
        <p:grpSpPr>
          <a:xfrm rot="0">
            <a:off x="16160638" y="4745175"/>
            <a:ext cx="444884" cy="483879"/>
            <a:chOff x="0" y="0"/>
            <a:chExt cx="812800" cy="88404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84044"/>
            </a:xfrm>
            <a:custGeom>
              <a:avLst/>
              <a:gdLst/>
              <a:ahLst/>
              <a:cxnLst/>
              <a:rect l="l" t="t" r="r" b="b"/>
              <a:pathLst>
                <a:path w="812800" h="884044">
                  <a:moveTo>
                    <a:pt x="406400" y="0"/>
                  </a:moveTo>
                  <a:lnTo>
                    <a:pt x="535715" y="301372"/>
                  </a:lnTo>
                  <a:lnTo>
                    <a:pt x="812800" y="442022"/>
                  </a:lnTo>
                  <a:lnTo>
                    <a:pt x="535715" y="582672"/>
                  </a:lnTo>
                  <a:lnTo>
                    <a:pt x="406400" y="884044"/>
                  </a:lnTo>
                  <a:lnTo>
                    <a:pt x="277085" y="582672"/>
                  </a:lnTo>
                  <a:lnTo>
                    <a:pt x="0" y="442022"/>
                  </a:lnTo>
                  <a:lnTo>
                    <a:pt x="277085" y="30137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90500" y="235773"/>
              <a:ext cx="431800" cy="441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5"/>
                </a:lnSpc>
                <a:spcBef>
                  <a:spcPct val="0"/>
                </a:spcBef>
              </a:p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616063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  <a:endParaRPr lang="en-US" sz="50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5694898" y="6538580"/>
            <a:ext cx="2593011" cy="127685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10"/>
              </a:lnSpc>
            </a:pPr>
            <a:r>
              <a:rPr lang="en-US" sz="30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Conclusion </a:t>
            </a:r>
            <a:r>
              <a:rPr lang="en-US" altLang="zh-CN" sz="302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et </a:t>
            </a:r>
            <a:endParaRPr lang="en-US" altLang="zh-CN" sz="302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710"/>
              </a:lnSpc>
            </a:pPr>
            <a:r>
              <a:rPr lang="en-US" altLang="zh-CN" sz="3020">
                <a:solidFill>
                  <a:srgbClr val="000000"/>
                </a:solidFill>
                <a:latin typeface="DM Sans" charset="0"/>
                <a:ea typeface="DM Sans" charset="0"/>
                <a:cs typeface="DM Sans" charset="0"/>
                <a:sym typeface="DM Sans"/>
              </a:rPr>
              <a:t>Perspectives</a:t>
            </a:r>
            <a:endParaRPr lang="en-US" sz="302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xfrm>
            <a:off x="7396480" y="8953500"/>
            <a:ext cx="2814320" cy="1106805"/>
          </a:xfrm>
        </p:spPr>
        <p:txBody>
          <a:bodyPr/>
          <a:p>
            <a:pPr algn="ctr"/>
            <a:r>
              <a:rPr lang="en-US" sz="4000" b="0"/>
              <a:t>1</a:t>
            </a:r>
            <a:endParaRPr lang="en-US" sz="4000" b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upload_post_object_v2_1111375247"/>
          <p:cNvPicPr>
            <a:picLocks noChangeAspect="1"/>
          </p:cNvPicPr>
          <p:nvPr/>
        </p:nvPicPr>
        <p:blipFill>
          <a:blip r:embed="rId1"/>
          <a:srcRect l="113" r="-113"/>
          <a:stretch>
            <a:fillRect/>
          </a:stretch>
        </p:blipFill>
        <p:spPr>
          <a:xfrm>
            <a:off x="0" y="0"/>
            <a:ext cx="7728398" cy="3616936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8566782" y="915873"/>
            <a:ext cx="9331166" cy="1353750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2800"/>
              <a:t> La proportion de l'</a:t>
            </a:r>
            <a:r>
              <a:rPr lang="en-US" altLang="en-US" sz="2800"/>
              <a:t>é</a:t>
            </a:r>
            <a:r>
              <a:rPr lang="en-US" altLang="zh-CN" sz="2800"/>
              <a:t>chantillon de chaque cat</a:t>
            </a:r>
            <a:r>
              <a:rPr lang="en-US" altLang="en-US" sz="2800"/>
              <a:t>é</a:t>
            </a:r>
            <a:r>
              <a:rPr lang="en-US" altLang="zh-CN" sz="2800"/>
              <a:t>gorie (bug,</a:t>
            </a:r>
            <a:endParaRPr lang="en-US" altLang="zh-CN" sz="2800"/>
          </a:p>
          <a:p>
            <a:pPr algn="l"/>
            <a:r>
              <a:rPr lang="en-US" altLang="zh-CN" sz="2800"/>
              <a:t>enhancement et question) est presque la même.</a:t>
            </a:r>
            <a:endParaRPr lang="en-US" altLang="zh-CN" sz="2800"/>
          </a:p>
          <a:p>
            <a:pPr algn="l"/>
            <a:endParaRPr lang="en-US" altLang="zh-CN" sz="2800"/>
          </a:p>
          <a:p>
            <a:pPr algn="l"/>
            <a:endParaRPr lang="en-US" altLang="en-US" sz="2800"/>
          </a:p>
        </p:txBody>
      </p:sp>
      <p:pic>
        <p:nvPicPr>
          <p:cNvPr id="5" name="图片 4" descr="upload_post_object_v2_28550234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6848"/>
            <a:ext cx="17508071" cy="3986213"/>
          </a:xfrm>
          <a:prstGeom prst="rect">
            <a:avLst/>
          </a:prstGeom>
        </p:spPr>
      </p:pic>
      <p:pic>
        <p:nvPicPr>
          <p:cNvPr id="6" name="图片 5" descr="upload_post_object_v2_6445267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11831"/>
            <a:ext cx="12494039" cy="33652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3639800" y="9488170"/>
            <a:ext cx="2133600" cy="668655"/>
          </a:xfrm>
        </p:spPr>
        <p:txBody>
          <a:bodyPr/>
          <a:p>
            <a:pPr algn="ctr"/>
            <a:r>
              <a:rPr lang="en-US" sz="3200"/>
              <a:t>19</a:t>
            </a:r>
            <a:endParaRPr lang="en-US"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upload_post_object_v2_32422229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037" y="150632"/>
            <a:ext cx="10804771" cy="99858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9437370"/>
            <a:ext cx="2133600" cy="699135"/>
          </a:xfrm>
        </p:spPr>
        <p:txBody>
          <a:bodyPr/>
          <a:p>
            <a:pPr algn="ctr"/>
            <a:r>
              <a:rPr lang="en-US" sz="2800"/>
              <a:t>20</a:t>
            </a:r>
            <a:endParaRPr lang="en-US"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upload_post_object_v2_38425038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176" y="1715909"/>
            <a:ext cx="7160608" cy="2267005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800750" y="594670"/>
            <a:ext cx="4365911" cy="825463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4800"/>
              <a:t>Roberta[6]</a:t>
            </a:r>
            <a:endParaRPr lang="zh-CN" altLang="en-US" sz="4800"/>
          </a:p>
        </p:txBody>
      </p:sp>
      <p:pic>
        <p:nvPicPr>
          <p:cNvPr id="7" name="图片 6" descr="upload_post_object_v2_16134020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9" y="5815811"/>
            <a:ext cx="7486650" cy="249555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800722" y="4668553"/>
            <a:ext cx="4365911" cy="825463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sz="4800">
                <a:solidFill>
                  <a:schemeClr val="tx1"/>
                </a:solidFill>
              </a:rPr>
              <a:t>X</a:t>
            </a:r>
            <a:r>
              <a:rPr lang="en-US" altLang="zh-CN" sz="4800">
                <a:solidFill>
                  <a:schemeClr val="tx1"/>
                </a:solidFill>
              </a:rPr>
              <a:t>lnet:</a:t>
            </a:r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721041" y="1120408"/>
            <a:ext cx="11566867" cy="6905737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2400"/>
              <a:t>RoBERTa obtient un score F1 macro nettement sup</a:t>
            </a:r>
            <a:r>
              <a:rPr lang="en-US" altLang="en-US" sz="2400"/>
              <a:t>é</a:t>
            </a:r>
            <a:r>
              <a:rPr lang="en-US" altLang="zh-CN" sz="2400"/>
              <a:t>rieur à celui de XLNet</a:t>
            </a:r>
            <a:endParaRPr lang="en-US" altLang="zh-CN" sz="2400"/>
          </a:p>
          <a:p>
            <a:pPr algn="l"/>
            <a:r>
              <a:rPr lang="en-US" altLang="zh-CN" sz="2400"/>
              <a:t> (0,7851 contre 0,6574), ce qui indique que RoBERTa offre une performance </a:t>
            </a:r>
            <a:endParaRPr lang="en-US" altLang="zh-CN" sz="2400"/>
          </a:p>
          <a:p>
            <a:pPr algn="l"/>
            <a:r>
              <a:rPr lang="en-US" altLang="zh-CN" sz="2400"/>
              <a:t>plus </a:t>
            </a:r>
            <a:r>
              <a:rPr lang="en-US" altLang="en-US" sz="2400"/>
              <a:t>é</a:t>
            </a:r>
            <a:r>
              <a:rPr lang="en-US" altLang="zh-CN" sz="2400"/>
              <a:t>quilibr</a:t>
            </a:r>
            <a:r>
              <a:rPr lang="en-US" altLang="en-US" sz="2400"/>
              <a:t>é</a:t>
            </a:r>
            <a:r>
              <a:rPr lang="en-US" altLang="zh-CN" sz="2400"/>
              <a:t>e </a:t>
            </a:r>
            <a:r>
              <a:rPr lang="fr-FR" altLang="en-US" sz="2400"/>
              <a:t> </a:t>
            </a:r>
            <a:r>
              <a:rPr lang="en-US" altLang="zh-CN" sz="2400"/>
              <a:t>entre les diff</a:t>
            </a:r>
            <a:r>
              <a:rPr lang="en-US" altLang="en-US" sz="2400"/>
              <a:t>é</a:t>
            </a:r>
            <a:r>
              <a:rPr lang="en-US" altLang="zh-CN" sz="2400"/>
              <a:t>rentes classes.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/>
              <a:t>Pour la classe 0 (bug) : </a:t>
            </a:r>
            <a:endParaRPr lang="en-US" altLang="zh-CN" sz="2400"/>
          </a:p>
          <a:p>
            <a:pPr algn="l"/>
            <a:r>
              <a:rPr lang="en-US" altLang="zh-CN" sz="2400"/>
              <a:t>XLNet pr</a:t>
            </a:r>
            <a:r>
              <a:rPr lang="en-US" altLang="en-US" sz="2400"/>
              <a:t>é</a:t>
            </a:r>
            <a:r>
              <a:rPr lang="en-US" altLang="zh-CN" sz="2400"/>
              <a:t>sente un meilleur rappel, tandis que RoBERTa affiche une </a:t>
            </a:r>
            <a:endParaRPr lang="en-US" altLang="zh-CN" sz="2400"/>
          </a:p>
          <a:p>
            <a:pPr algn="l"/>
            <a:r>
              <a:rPr lang="en-US" altLang="zh-CN" sz="2400"/>
              <a:t>meilleure pr</a:t>
            </a:r>
            <a:r>
              <a:rPr lang="en-US" altLang="en-US" sz="2400"/>
              <a:t>é</a:t>
            </a:r>
            <a:r>
              <a:rPr lang="en-US" altLang="zh-CN" sz="2400"/>
              <a:t>cision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/>
              <a:t>Pour la classe 1 (enhancement) : </a:t>
            </a:r>
            <a:endParaRPr lang="en-US" altLang="zh-CN" sz="2400"/>
          </a:p>
          <a:p>
            <a:pPr algn="l"/>
            <a:r>
              <a:rPr lang="en-US" altLang="zh-CN" sz="2400"/>
              <a:t>les performances des deux mod</a:t>
            </a:r>
            <a:r>
              <a:rPr lang="en-US" altLang="en-US" sz="2400"/>
              <a:t>è</a:t>
            </a:r>
            <a:r>
              <a:rPr lang="en-US" altLang="zh-CN" sz="2400"/>
              <a:t>les sont assez proches</a:t>
            </a:r>
            <a:endParaRPr lang="en-US" altLang="zh-CN" sz="2400"/>
          </a:p>
          <a:p>
            <a:pPr algn="l"/>
            <a:endParaRPr lang="en-US" altLang="zh-CN" sz="2400"/>
          </a:p>
          <a:p>
            <a:pPr algn="l"/>
            <a:r>
              <a:rPr lang="en-US" altLang="zh-CN" sz="2400"/>
              <a:t>Pour la classe 2 (question) : </a:t>
            </a:r>
            <a:endParaRPr lang="en-US" altLang="zh-CN" sz="2400"/>
          </a:p>
          <a:p>
            <a:pPr algn="l"/>
            <a:r>
              <a:rPr lang="en-US" altLang="zh-CN" sz="2400"/>
              <a:t>RoBERTa d</a:t>
            </a:r>
            <a:r>
              <a:rPr lang="en-US" altLang="en-US" sz="2400"/>
              <a:t>é</a:t>
            </a:r>
            <a:r>
              <a:rPr lang="en-US" altLang="zh-CN" sz="2400"/>
              <a:t>passe largement XLNet en termes de rappel et de score F1, </a:t>
            </a:r>
            <a:endParaRPr lang="en-US" altLang="zh-CN" sz="2400"/>
          </a:p>
          <a:p>
            <a:pPr algn="l"/>
            <a:r>
              <a:rPr lang="en-US" altLang="zh-CN" sz="2400"/>
              <a:t>ce qui signifie que XLNet a des difficult</a:t>
            </a:r>
            <a:r>
              <a:rPr lang="en-US" altLang="en-US" sz="2400"/>
              <a:t>é</a:t>
            </a:r>
            <a:r>
              <a:rPr lang="en-US" altLang="zh-CN" sz="2400"/>
              <a:t>s à reconna</a:t>
            </a:r>
            <a:r>
              <a:rPr lang="en-US" altLang="en-US" sz="2400"/>
              <a:t>î</a:t>
            </a:r>
            <a:r>
              <a:rPr lang="en-US" altLang="zh-CN" sz="2400"/>
              <a:t>tre efficacement la </a:t>
            </a:r>
            <a:endParaRPr lang="en-US" altLang="zh-CN" sz="2400"/>
          </a:p>
          <a:p>
            <a:pPr algn="l"/>
            <a:r>
              <a:rPr lang="en-US" altLang="zh-CN" sz="2400"/>
              <a:t>classe </a:t>
            </a:r>
            <a:r>
              <a:rPr lang="en-US" altLang="en-US" sz="2400"/>
              <a:t>«</a:t>
            </a:r>
            <a:r>
              <a:rPr lang="en-US" altLang="zh-CN" sz="2400"/>
              <a:t> question </a:t>
            </a:r>
            <a:r>
              <a:rPr lang="en-US" altLang="en-US" sz="2400"/>
              <a:t>»</a:t>
            </a:r>
            <a:r>
              <a:rPr lang="en-US" altLang="zh-CN" sz="2400"/>
              <a:t>.</a:t>
            </a:r>
            <a:endParaRPr lang="zh-CN" alt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861935" y="9334500"/>
            <a:ext cx="2133600" cy="365125"/>
          </a:xfrm>
        </p:spPr>
        <p:txBody>
          <a:bodyPr/>
          <a:p>
            <a:pPr algn="ctr"/>
            <a:r>
              <a:rPr lang="en-US" sz="2800"/>
              <a:t>21</a:t>
            </a:r>
            <a:endParaRPr lang="en-US"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upload_post_object_v2_3604493567"/>
          <p:cNvPicPr>
            <a:picLocks noChangeAspect="1"/>
          </p:cNvPicPr>
          <p:nvPr/>
        </p:nvPicPr>
        <p:blipFill>
          <a:blip r:embed="rId1"/>
          <a:srcRect t="15526"/>
          <a:stretch>
            <a:fillRect/>
          </a:stretch>
        </p:blipFill>
        <p:spPr>
          <a:xfrm>
            <a:off x="251440" y="1098443"/>
            <a:ext cx="9422621" cy="3979849"/>
          </a:xfrm>
          <a:prstGeom prst="rect">
            <a:avLst/>
          </a:prstGeom>
        </p:spPr>
      </p:pic>
      <p:pic>
        <p:nvPicPr>
          <p:cNvPr id="4" name="图片 3" descr="upload_post_object_v2_25720240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059" y="6196967"/>
            <a:ext cx="10049593" cy="409012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57392" y="272872"/>
            <a:ext cx="4365911" cy="825463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4800"/>
              <a:t>Roberta[6]</a:t>
            </a:r>
            <a:endParaRPr lang="zh-CN" altLang="en-US" sz="48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57392" y="5078400"/>
            <a:ext cx="4365911" cy="825463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zh-CN" altLang="en-US" sz="4800"/>
              <a:t>X</a:t>
            </a:r>
            <a:r>
              <a:rPr lang="en-US" altLang="zh-CN" sz="4800"/>
              <a:t>lnet:</a:t>
            </a:r>
            <a:endParaRPr lang="zh-CN" altLang="en-US"/>
          </a:p>
        </p:txBody>
      </p:sp>
      <p:pic>
        <p:nvPicPr>
          <p:cNvPr id="10" name="图片 9" descr="upload_post_object_v2_3351266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87" y="1098647"/>
            <a:ext cx="7986874" cy="461139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201400" y="9486900"/>
            <a:ext cx="2133600" cy="622935"/>
          </a:xfrm>
        </p:spPr>
        <p:txBody>
          <a:bodyPr/>
          <a:p>
            <a:r>
              <a:rPr lang="en-US" sz="3200" smtClean="0"/>
              <a:t>22</a:t>
            </a:r>
            <a:endParaRPr lang="en-US" sz="3200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4545438" cy="1208469"/>
          </a:xfrm>
        </p:spPr>
        <p:txBody>
          <a:bodyPr>
            <a:noAutofit/>
          </a:bodyPr>
          <a:p>
            <a:r>
              <a:rPr lang="zh-CN" altLang="en-US" sz="4900">
                <a:solidFill>
                  <a:schemeClr val="tx1"/>
                </a:solidFill>
              </a:rPr>
              <a:t>R</a:t>
            </a:r>
            <a:r>
              <a:rPr lang="en-US" altLang="zh-CN" sz="4900">
                <a:solidFill>
                  <a:schemeClr val="tx1"/>
                </a:solidFill>
              </a:rPr>
              <a:t>oberta[6]</a:t>
            </a:r>
            <a:endParaRPr lang="zh-CN" altLang="en-US"/>
          </a:p>
        </p:txBody>
      </p:sp>
      <p:pic>
        <p:nvPicPr>
          <p:cNvPr id="3" name="414_174678284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48000" y="1208405"/>
            <a:ext cx="12901930" cy="74669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9486900"/>
            <a:ext cx="2133600" cy="365125"/>
          </a:xfrm>
        </p:spPr>
        <p:txBody>
          <a:bodyPr/>
          <a:p>
            <a:pPr algn="ctr"/>
            <a:r>
              <a:rPr lang="en-US" sz="2800" smtClean="0"/>
              <a:t>23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mute="1"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4545438" cy="1208469"/>
          </a:xfrm>
        </p:spPr>
        <p:txBody>
          <a:bodyPr>
            <a:noAutofit/>
          </a:bodyPr>
          <a:p>
            <a:r>
              <a:rPr lang="en-US" altLang="zh-CN"/>
              <a:t>Xlnet</a:t>
            </a:r>
            <a:endParaRPr lang="en-US" altLang="zh-CN"/>
          </a:p>
        </p:txBody>
      </p:sp>
      <p:pic>
        <p:nvPicPr>
          <p:cNvPr id="3" name="Xlne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47800" y="1333500"/>
            <a:ext cx="14468475" cy="80765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72400" y="9535160"/>
            <a:ext cx="2133600" cy="365125"/>
          </a:xfrm>
        </p:spPr>
        <p:txBody>
          <a:bodyPr/>
          <a:p>
            <a:pPr algn="ctr"/>
            <a:r>
              <a:rPr lang="en-US" sz="2800" smtClean="0"/>
              <a:t>24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mute="1"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16398333" y="0"/>
            <a:ext cx="1615277" cy="3469253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5" name="文本框 34"/>
          <p:cNvSpPr txBox="1"/>
          <p:nvPr userDrawn="1"/>
        </p:nvSpPr>
        <p:spPr>
          <a:xfrm>
            <a:off x="320040" y="1820545"/>
            <a:ext cx="17693640" cy="8205470"/>
          </a:xfrm>
          <a:prstGeom prst="rect">
            <a:avLst/>
          </a:prstGeom>
        </p:spPr>
        <p:txBody>
          <a:bodyPr wrap="none" rtlCol="0">
            <a:noAutofit/>
          </a:bodyPr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/>
              <a:t>Le faible volume de données nuit à l</a:t>
            </a:r>
            <a:r>
              <a:rPr lang="fr-FR" altLang="zh-CN" sz="4800"/>
              <a:t>’</a:t>
            </a:r>
            <a:r>
              <a:rPr lang="zh-CN" altLang="en-US" sz="4800"/>
              <a:t>apprentissage </a:t>
            </a:r>
            <a:endParaRPr lang="zh-CN" altLang="en-US" sz="48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4800"/>
              <a:t>    </a:t>
            </a:r>
            <a:r>
              <a:rPr lang="zh-CN" altLang="en-US" sz="4800"/>
              <a:t>de la classe question</a:t>
            </a:r>
            <a:endParaRPr lang="zh-CN" altLang="en-US" sz="48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480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/>
              <a:t>L</a:t>
            </a:r>
            <a:r>
              <a:rPr lang="fr-FR" altLang="zh-CN" sz="4800"/>
              <a:t>’</a:t>
            </a:r>
            <a:r>
              <a:rPr lang="zh-CN" altLang="en-US" sz="4800"/>
              <a:t>absence de scheduler rend l'entraînement basique</a:t>
            </a:r>
            <a:endParaRPr lang="zh-CN" altLang="en-US" sz="480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sz="480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/>
              <a:t>La simplification du code source peut avoir modifié la </a:t>
            </a:r>
            <a:endParaRPr lang="zh-CN" altLang="en-US" sz="4800"/>
          </a:p>
          <a:p>
            <a:pPr indent="0" algn="l">
              <a:buFont typeface="Arial" panose="020B0604020202020204" pitchFamily="34" charset="0"/>
              <a:buNone/>
            </a:pPr>
            <a:r>
              <a:rPr lang="fr-FR" altLang="zh-CN" sz="4800"/>
              <a:t>    </a:t>
            </a:r>
            <a:r>
              <a:rPr lang="zh-CN" altLang="en-US" sz="4800"/>
              <a:t>structure du modèle et la stratégie d'entraînement </a:t>
            </a:r>
            <a:endParaRPr lang="zh-CN" altLang="en-US" sz="48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480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/>
              <a:t>L</a:t>
            </a:r>
            <a:r>
              <a:rPr lang="fr-FR" altLang="zh-CN" sz="4800"/>
              <a:t>’</a:t>
            </a:r>
            <a:r>
              <a:rPr lang="zh-CN" altLang="en-US" sz="4800"/>
              <a:t>utilisation de seulement 10 % des données comme </a:t>
            </a:r>
            <a:endParaRPr lang="zh-CN" altLang="en-US" sz="4800"/>
          </a:p>
          <a:p>
            <a:pPr indent="0" algn="l">
              <a:buFont typeface="Arial" panose="020B0604020202020204" pitchFamily="34" charset="0"/>
              <a:buNone/>
            </a:pPr>
            <a:r>
              <a:rPr lang="fr-FR" altLang="zh-CN" sz="4800"/>
              <a:t>     </a:t>
            </a:r>
            <a:r>
              <a:rPr lang="zh-CN" altLang="en-US" sz="4800"/>
              <a:t>ensemble de validation rend les évaluations instables</a:t>
            </a:r>
            <a:endParaRPr lang="zh-CN" altLang="en-US" sz="4800"/>
          </a:p>
        </p:txBody>
      </p:sp>
      <p:sp>
        <p:nvSpPr>
          <p:cNvPr id="4" name="TextBox 4"/>
          <p:cNvSpPr txBox="1"/>
          <p:nvPr/>
        </p:nvSpPr>
        <p:spPr>
          <a:xfrm>
            <a:off x="320014" y="343011"/>
            <a:ext cx="13345657" cy="11195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8730"/>
              </a:lnSpc>
            </a:pPr>
            <a:r>
              <a:rPr lang="en-US" sz="7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Li</a:t>
            </a:r>
            <a:r>
              <a:rPr lang="en-US" sz="7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mites</a:t>
            </a:r>
            <a:endParaRPr lang="en-US" sz="72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9105900"/>
            <a:ext cx="2133600" cy="365125"/>
          </a:xfrm>
        </p:spPr>
        <p:txBody>
          <a:bodyPr/>
          <a:p>
            <a:r>
              <a:rPr lang="en-US" sz="2800" b="0" smtClean="0"/>
              <a:t>25</a:t>
            </a:r>
            <a:endParaRPr lang="en-US" sz="2800" b="0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16398333" y="0"/>
            <a:ext cx="1615277" cy="3469253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5" name="文本框 34"/>
          <p:cNvSpPr txBox="1"/>
          <p:nvPr userDrawn="1"/>
        </p:nvSpPr>
        <p:spPr>
          <a:xfrm>
            <a:off x="320040" y="1819910"/>
            <a:ext cx="17693640" cy="7285355"/>
          </a:xfrm>
          <a:prstGeom prst="rect">
            <a:avLst/>
          </a:prstGeom>
        </p:spPr>
        <p:txBody>
          <a:bodyPr wrap="none" rtlCol="0">
            <a:noAutofit/>
          </a:bodyPr>
          <a:p>
            <a:pPr marL="685800" indent="-685800" algn="l">
              <a:buFont typeface="Arial" panose="020B0604020202020204" pitchFamily="34" charset="0"/>
              <a:buChar char="•"/>
            </a:pPr>
            <a:r>
              <a:rPr sz="4800"/>
              <a:t>Amélioration de la classification des questions grâce </a:t>
            </a:r>
            <a:endParaRPr sz="48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4800"/>
              <a:t>    </a:t>
            </a:r>
            <a:r>
              <a:rPr sz="4800"/>
              <a:t>aux caractéristiques conçues via l</a:t>
            </a:r>
            <a:r>
              <a:rPr lang="fr-FR" sz="4800"/>
              <a:t>’</a:t>
            </a:r>
            <a:r>
              <a:rPr sz="4800"/>
              <a:t>EDA</a:t>
            </a:r>
            <a:endParaRPr sz="4800"/>
          </a:p>
          <a:p>
            <a:pPr indent="0" algn="l">
              <a:buFont typeface="Arial" panose="020B0604020202020204" pitchFamily="34" charset="0"/>
              <a:buNone/>
            </a:pPr>
            <a:endParaRPr sz="480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800"/>
              <a:t>Excellentes performances des modèles de type BERT, </a:t>
            </a:r>
            <a:endParaRPr lang="zh-CN" altLang="en-US" sz="4800"/>
          </a:p>
          <a:p>
            <a:pPr indent="0" algn="l">
              <a:buFont typeface="Arial" panose="020B0604020202020204" pitchFamily="34" charset="0"/>
              <a:buNone/>
            </a:pPr>
            <a:r>
              <a:rPr lang="fr-FR" altLang="zh-CN" sz="4800"/>
              <a:t>     </a:t>
            </a:r>
            <a:r>
              <a:rPr lang="zh-CN" altLang="en-US" sz="4800"/>
              <a:t>mais forte exigence en ressources</a:t>
            </a:r>
            <a:endParaRPr lang="zh-CN" altLang="en-US" sz="48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480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sz="4800"/>
              <a:t>Représentation insuffisante du code par l’étiquette [CODE]</a:t>
            </a:r>
            <a:endParaRPr sz="48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4800"/>
          </a:p>
        </p:txBody>
      </p:sp>
      <p:sp>
        <p:nvSpPr>
          <p:cNvPr id="4" name="TextBox 4"/>
          <p:cNvSpPr txBox="1"/>
          <p:nvPr/>
        </p:nvSpPr>
        <p:spPr>
          <a:xfrm>
            <a:off x="320014" y="291576"/>
            <a:ext cx="13345657" cy="11195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8730"/>
              </a:lnSpc>
            </a:pPr>
            <a:r>
              <a:rPr lang="en-US" sz="7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  <a:endParaRPr lang="en-US" sz="72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9105900"/>
            <a:ext cx="2133600" cy="365125"/>
          </a:xfrm>
        </p:spPr>
        <p:txBody>
          <a:bodyPr/>
          <a:p>
            <a:r>
              <a:rPr lang="en-US" sz="2800" b="0" smtClean="0"/>
              <a:t>26</a:t>
            </a:r>
            <a:endParaRPr lang="en-US" sz="2800" b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16611693" y="8466455"/>
            <a:ext cx="1615277" cy="3469253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5" name="文本框 34"/>
          <p:cNvSpPr txBox="1"/>
          <p:nvPr userDrawn="1"/>
        </p:nvSpPr>
        <p:spPr>
          <a:xfrm>
            <a:off x="228574" y="1851946"/>
            <a:ext cx="17693596" cy="6646470"/>
          </a:xfrm>
          <a:prstGeom prst="rect">
            <a:avLst/>
          </a:prstGeom>
        </p:spPr>
        <p:txBody>
          <a:bodyPr wrap="none" rtlCol="0">
            <a:noAutofit/>
          </a:bodyPr>
          <a:p>
            <a:pPr marL="685800" indent="-685800" algn="l">
              <a:buFont typeface="Arial" panose="020B0604020202020204" pitchFamily="34" charset="0"/>
              <a:buChar char="•"/>
            </a:pPr>
            <a:r>
              <a:rPr sz="4800"/>
              <a:t>Analyse approfondie des informations sémantiques </a:t>
            </a:r>
            <a:endParaRPr sz="4800"/>
          </a:p>
          <a:p>
            <a:pPr indent="0" algn="l">
              <a:buFont typeface="Arial" panose="020B0604020202020204" pitchFamily="34" charset="0"/>
              <a:buNone/>
            </a:pPr>
            <a:r>
              <a:rPr lang="fr-FR" sz="4800"/>
              <a:t>    </a:t>
            </a:r>
            <a:r>
              <a:rPr sz="4800"/>
              <a:t>dans [CODE]</a:t>
            </a:r>
            <a:endParaRPr sz="480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sz="480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sz="4800"/>
              <a:t>Renforcement de l</a:t>
            </a:r>
            <a:r>
              <a:rPr lang="fr-FR" sz="4800"/>
              <a:t>’</a:t>
            </a:r>
            <a:r>
              <a:rPr sz="4800"/>
              <a:t>équilibrage des données pour améliorer</a:t>
            </a:r>
            <a:endParaRPr sz="4800"/>
          </a:p>
          <a:p>
            <a:pPr indent="0" algn="l">
              <a:buFont typeface="Arial" panose="020B0604020202020204" pitchFamily="34" charset="0"/>
              <a:buNone/>
            </a:pPr>
            <a:r>
              <a:rPr lang="fr-FR" sz="4800"/>
              <a:t>    </a:t>
            </a:r>
            <a:r>
              <a:rPr sz="4800"/>
              <a:t>l</a:t>
            </a:r>
            <a:r>
              <a:rPr lang="fr-FR" sz="4800"/>
              <a:t>’</a:t>
            </a:r>
            <a:r>
              <a:rPr sz="4800"/>
              <a:t>apprentissage de la classe question</a:t>
            </a:r>
            <a:endParaRPr sz="4800"/>
          </a:p>
          <a:p>
            <a:pPr indent="0" algn="l">
              <a:buFont typeface="Arial" panose="020B0604020202020204" pitchFamily="34" charset="0"/>
              <a:buNone/>
            </a:pPr>
            <a:endParaRPr sz="480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4800"/>
              <a:t>Combinaison de plusieurs mod</a:t>
            </a:r>
            <a:r>
              <a:rPr lang="en-US" altLang="en-US" sz="4800"/>
              <a:t>è</a:t>
            </a:r>
            <a:r>
              <a:rPr lang="en-US" altLang="zh-CN" sz="4800"/>
              <a:t>les pour améliorer les </a:t>
            </a:r>
            <a:endParaRPr lang="en-US" altLang="zh-CN" sz="4800"/>
          </a:p>
          <a:p>
            <a:pPr indent="0" algn="l">
              <a:buFont typeface="Arial" panose="020B0604020202020204" pitchFamily="34" charset="0"/>
              <a:buNone/>
            </a:pPr>
            <a:r>
              <a:rPr lang="fr-FR" altLang="en-US" sz="4800"/>
              <a:t>    </a:t>
            </a:r>
            <a:r>
              <a:rPr lang="en-US" altLang="zh-CN" sz="4800"/>
              <a:t>performances</a:t>
            </a:r>
            <a:endParaRPr lang="zh-CN" altLang="en-US" sz="4800"/>
          </a:p>
        </p:txBody>
      </p:sp>
      <p:sp>
        <p:nvSpPr>
          <p:cNvPr id="4" name="TextBox 4"/>
          <p:cNvSpPr txBox="1"/>
          <p:nvPr/>
        </p:nvSpPr>
        <p:spPr>
          <a:xfrm>
            <a:off x="320014" y="291576"/>
            <a:ext cx="13345657" cy="11195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8730"/>
              </a:lnSpc>
            </a:pPr>
            <a:r>
              <a:rPr lang="en-US" altLang="zh-CN" sz="7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Perspectives</a:t>
            </a:r>
            <a:endParaRPr lang="en-US" sz="72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9105900"/>
            <a:ext cx="2133600" cy="365125"/>
          </a:xfrm>
        </p:spPr>
        <p:txBody>
          <a:bodyPr/>
          <a:p>
            <a:r>
              <a:rPr lang="en-US" sz="2800" b="0" smtClean="0"/>
              <a:t>27</a:t>
            </a:r>
            <a:endParaRPr lang="en-US" sz="2800" b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3688802" y="3824729"/>
            <a:ext cx="10910396" cy="175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00"/>
              </a:lnSpc>
            </a:pPr>
            <a:r>
              <a:rPr lang="en-US" sz="1459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Merci</a:t>
            </a:r>
            <a:endParaRPr lang="en-US" sz="1459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534400" y="8801100"/>
            <a:ext cx="2133600" cy="365125"/>
          </a:xfrm>
        </p:spPr>
        <p:txBody>
          <a:bodyPr/>
          <a:p>
            <a:r>
              <a:rPr lang="en-US" sz="2800" b="0" smtClean="0"/>
              <a:t>28</a:t>
            </a:r>
            <a:endParaRPr lang="en-US" sz="2800" b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4417" y="427911"/>
            <a:ext cx="1548527" cy="1428750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1043" y="553692"/>
            <a:ext cx="7848753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  <a:endParaRPr lang="en-US" sz="90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234427" y="9520237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9874782" y="-1667943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697619" y="-1914413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文本框 9"/>
          <p:cNvSpPr txBox="1"/>
          <p:nvPr userDrawn="1"/>
        </p:nvSpPr>
        <p:spPr>
          <a:xfrm>
            <a:off x="209072" y="1730931"/>
            <a:ext cx="17869855" cy="8043624"/>
          </a:xfrm>
          <a:prstGeom prst="rect">
            <a:avLst/>
          </a:prstGeom>
        </p:spPr>
        <p:txBody>
          <a:bodyPr wrap="none" rtlCol="0">
            <a:noAutofit/>
          </a:bodyPr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4800"/>
              <a:t>NLBSE(Natural Language Processing for Software Engineering) </a:t>
            </a:r>
            <a:r>
              <a:rPr lang="zh-CN" altLang="en-US" sz="4800"/>
              <a:t>：</a:t>
            </a:r>
            <a:endParaRPr lang="zh-CN" altLang="en-US" sz="4800"/>
          </a:p>
          <a:p>
            <a:pPr indent="0" algn="l">
              <a:buNone/>
            </a:pPr>
            <a:r>
              <a:rPr lang="en-US" altLang="zh-CN" sz="4800"/>
              <a:t>      </a:t>
            </a:r>
            <a:r>
              <a:rPr lang="en-US" altLang="zh-CN" sz="4800">
                <a:hlinkClick r:id="rId13"/>
              </a:rPr>
              <a:t>https://nlbse2022.github.io/</a:t>
            </a:r>
            <a:endParaRPr lang="en-US" altLang="zh-CN" sz="4800">
              <a:hlinkClick r:id="rId13"/>
            </a:endParaRPr>
          </a:p>
          <a:p>
            <a:pPr indent="0" algn="l">
              <a:buNone/>
            </a:pPr>
            <a:r>
              <a:rPr lang="en-US" altLang="zh-CN" sz="2800">
                <a:solidFill>
                  <a:schemeClr val="tx1"/>
                </a:solidFill>
              </a:rPr>
              <a:t>         </a:t>
            </a:r>
            <a:endParaRPr lang="en-US" altLang="zh-CN" sz="2800">
              <a:solidFill>
                <a:schemeClr val="tx1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4800"/>
              <a:t>Classification des rapports de probl</a:t>
            </a:r>
            <a:r>
              <a:rPr lang="en-US" altLang="en-US" sz="4800"/>
              <a:t>è</a:t>
            </a:r>
            <a:r>
              <a:rPr lang="en-US" altLang="zh-CN" sz="4800"/>
              <a:t>mes dans un d</a:t>
            </a:r>
            <a:r>
              <a:rPr lang="en-US" altLang="en-US" sz="4800"/>
              <a:t>é</a:t>
            </a:r>
            <a:r>
              <a:rPr lang="en-US" altLang="zh-CN" sz="4800"/>
              <a:t>pôt GitHub</a:t>
            </a:r>
            <a:endParaRPr lang="zh-CN" altLang="en-US" sz="4800"/>
          </a:p>
          <a:p>
            <a:pPr indent="0" algn="l">
              <a:buNone/>
            </a:pPr>
            <a:r>
              <a:rPr lang="en-US" altLang="zh-CN" sz="2000"/>
              <a:t> </a:t>
            </a:r>
            <a:endParaRPr lang="en-US" altLang="zh-CN" sz="2800"/>
          </a:p>
          <a:p>
            <a:pPr indent="0" algn="l">
              <a:buNone/>
            </a:pPr>
            <a:r>
              <a:rPr lang="en-US" altLang="zh-CN" sz="2800"/>
              <a:t>       </a:t>
            </a:r>
            <a:r>
              <a:rPr lang="zh-CN" altLang="en-US" sz="2800"/>
              <a:t>-</a:t>
            </a:r>
            <a:r>
              <a:rPr lang="zh-CN" altLang="en-US" sz="3600"/>
              <a:t> </a:t>
            </a:r>
            <a:r>
              <a:rPr lang="en-US" altLang="zh-CN" sz="3600"/>
              <a:t>Les projets grandissent, la gestion manuelle de ces rapports devient difficile</a:t>
            </a:r>
            <a:endParaRPr lang="en-US" altLang="zh-CN" sz="3600"/>
          </a:p>
          <a:p>
            <a:pPr indent="0" algn="l">
              <a:buNone/>
            </a:pPr>
            <a:endParaRPr lang="en-US" altLang="zh-CN" sz="3600"/>
          </a:p>
          <a:p>
            <a:pPr indent="0" algn="l">
              <a:buNone/>
            </a:pPr>
            <a:r>
              <a:rPr lang="en-US" altLang="zh-CN" sz="2200"/>
              <a:t> </a:t>
            </a:r>
            <a:r>
              <a:rPr lang="en-US" altLang="zh-CN" sz="3600">
                <a:solidFill>
                  <a:schemeClr val="tx1"/>
                </a:solidFill>
              </a:rPr>
              <a:t>      </a:t>
            </a:r>
            <a:r>
              <a:rPr lang="zh-CN" altLang="en-US" sz="3600">
                <a:solidFill>
                  <a:schemeClr val="tx1"/>
                </a:solidFill>
              </a:rPr>
              <a:t>-</a:t>
            </a:r>
            <a:r>
              <a:rPr lang="en-US" altLang="zh-CN" sz="3600">
                <a:solidFill>
                  <a:schemeClr val="tx1"/>
                </a:solidFill>
              </a:rPr>
              <a:t> Trois types d’</a:t>
            </a:r>
            <a:r>
              <a:rPr lang="en-US" altLang="en-US" sz="3600">
                <a:solidFill>
                  <a:schemeClr val="tx1"/>
                </a:solidFill>
              </a:rPr>
              <a:t>é</a:t>
            </a:r>
            <a:r>
              <a:rPr lang="en-US" altLang="zh-CN" sz="3600">
                <a:solidFill>
                  <a:schemeClr val="tx1"/>
                </a:solidFill>
              </a:rPr>
              <a:t>tiquettes :</a:t>
            </a:r>
            <a:endParaRPr lang="en-US" altLang="zh-CN" sz="3600">
              <a:solidFill>
                <a:schemeClr val="tx1"/>
              </a:solidFill>
            </a:endParaRPr>
          </a:p>
          <a:p>
            <a:pPr indent="0" algn="l">
              <a:buNone/>
            </a:pPr>
            <a:r>
              <a:rPr lang="en-US" altLang="zh-CN" sz="3600">
                <a:solidFill>
                  <a:schemeClr val="tx1"/>
                </a:solidFill>
              </a:rPr>
              <a:t>         Bug   </a:t>
            </a:r>
            <a:r>
              <a:rPr lang="zh-CN" altLang="en-US" sz="3600">
                <a:solidFill>
                  <a:schemeClr val="tx1"/>
                </a:solidFill>
              </a:rPr>
              <a:t>：</a:t>
            </a:r>
            <a:r>
              <a:rPr lang="en-US" altLang="zh-CN" sz="3600">
                <a:solidFill>
                  <a:schemeClr val="tx1"/>
                </a:solidFill>
              </a:rPr>
              <a:t>signaler une erreur ou un dysfonctionnement du logiciel</a:t>
            </a:r>
            <a:endParaRPr lang="en-US" altLang="zh-CN" sz="3600">
              <a:solidFill>
                <a:schemeClr val="tx1"/>
              </a:solidFill>
            </a:endParaRPr>
          </a:p>
          <a:p>
            <a:pPr indent="0" algn="l">
              <a:buNone/>
            </a:pPr>
            <a:r>
              <a:rPr lang="en-US" altLang="zh-CN" sz="3600">
                <a:solidFill>
                  <a:schemeClr val="tx1"/>
                </a:solidFill>
              </a:rPr>
              <a:t>         Enhancement </a:t>
            </a:r>
            <a:r>
              <a:rPr lang="zh-CN" altLang="en-US" sz="3600">
                <a:solidFill>
                  <a:schemeClr val="tx1"/>
                </a:solidFill>
              </a:rPr>
              <a:t>：</a:t>
            </a:r>
            <a:r>
              <a:rPr lang="en-US" altLang="zh-CN" sz="3600">
                <a:solidFill>
                  <a:schemeClr val="tx1"/>
                </a:solidFill>
              </a:rPr>
              <a:t>utilis</a:t>
            </a:r>
            <a:r>
              <a:rPr lang="en-US" altLang="en-US" sz="3600">
                <a:solidFill>
                  <a:schemeClr val="tx1"/>
                </a:solidFill>
              </a:rPr>
              <a:t>é</a:t>
            </a:r>
            <a:r>
              <a:rPr lang="en-US" altLang="zh-CN" sz="3600">
                <a:solidFill>
                  <a:schemeClr val="tx1"/>
                </a:solidFill>
              </a:rPr>
              <a:t>e pour des propositions d’am</a:t>
            </a:r>
            <a:r>
              <a:rPr lang="en-US" altLang="en-US" sz="3600">
                <a:solidFill>
                  <a:schemeClr val="tx1"/>
                </a:solidFill>
              </a:rPr>
              <a:t>é</a:t>
            </a:r>
            <a:r>
              <a:rPr lang="en-US" altLang="zh-CN" sz="3600">
                <a:solidFill>
                  <a:schemeClr val="tx1"/>
                </a:solidFill>
              </a:rPr>
              <a:t>lioration </a:t>
            </a:r>
            <a:endParaRPr lang="en-US" altLang="zh-CN" sz="3600">
              <a:solidFill>
                <a:schemeClr val="tx1"/>
              </a:solidFill>
            </a:endParaRPr>
          </a:p>
          <a:p>
            <a:pPr indent="0" algn="l">
              <a:buNone/>
            </a:pPr>
            <a:r>
              <a:rPr lang="en-US" altLang="zh-CN" sz="3600">
                <a:solidFill>
                  <a:schemeClr val="tx1"/>
                </a:solidFill>
              </a:rPr>
              <a:t>         Question </a:t>
            </a:r>
            <a:r>
              <a:rPr lang="zh-CN" altLang="en-US" sz="3600">
                <a:solidFill>
                  <a:schemeClr val="tx1"/>
                </a:solidFill>
              </a:rPr>
              <a:t>：</a:t>
            </a:r>
            <a:r>
              <a:rPr lang="en-US" altLang="zh-CN" sz="3600">
                <a:solidFill>
                  <a:schemeClr val="tx1"/>
                </a:solidFill>
              </a:rPr>
              <a:t>utilis</a:t>
            </a:r>
            <a:r>
              <a:rPr lang="en-US" altLang="en-US" sz="3600">
                <a:solidFill>
                  <a:schemeClr val="tx1"/>
                </a:solidFill>
              </a:rPr>
              <a:t>é</a:t>
            </a:r>
            <a:r>
              <a:rPr lang="en-US" altLang="zh-CN" sz="3600">
                <a:solidFill>
                  <a:schemeClr val="tx1"/>
                </a:solidFill>
              </a:rPr>
              <a:t>e pour les questions de configuration          </a:t>
            </a:r>
            <a:endParaRPr lang="en-US" altLang="zh-CN" sz="3600">
              <a:solidFill>
                <a:schemeClr val="tx1"/>
              </a:solidFill>
            </a:endParaRPr>
          </a:p>
          <a:p>
            <a:pPr indent="0" algn="l">
              <a:buNone/>
            </a:pPr>
            <a:endParaRPr lang="en-US" altLang="zh-CN" sz="3600">
              <a:solidFill>
                <a:schemeClr val="tx1"/>
              </a:solidFill>
            </a:endParaRPr>
          </a:p>
          <a:p>
            <a:pPr indent="0" algn="l">
              <a:buNone/>
            </a:pPr>
            <a:r>
              <a:rPr lang="en-US" altLang="zh-CN" sz="3600">
                <a:solidFill>
                  <a:schemeClr val="tx1"/>
                </a:solidFill>
              </a:rPr>
              <a:t>      </a:t>
            </a:r>
            <a:endParaRPr lang="en-US" altLang="zh-CN" sz="2800">
              <a:solidFill>
                <a:schemeClr val="tx1"/>
              </a:solidFill>
            </a:endParaRPr>
          </a:p>
          <a:p>
            <a:pPr indent="0" algn="l">
              <a:buNone/>
            </a:pPr>
            <a:endParaRPr lang="en-US" altLang="zh-CN" sz="2800">
              <a:solidFill>
                <a:schemeClr val="tx1"/>
              </a:solidFill>
            </a:endParaRPr>
          </a:p>
          <a:p>
            <a:pPr indent="0" algn="l">
              <a:buNone/>
            </a:pPr>
            <a:endParaRPr lang="en-US" altLang="zh-CN" sz="2800">
              <a:solidFill>
                <a:schemeClr val="tx1"/>
              </a:solidFill>
            </a:endParaRPr>
          </a:p>
          <a:p>
            <a:pPr indent="0" algn="l">
              <a:buNone/>
            </a:pPr>
            <a:endParaRPr lang="en-US" altLang="zh-CN" sz="2800">
              <a:solidFill>
                <a:schemeClr val="tx1"/>
              </a:solidFill>
            </a:endParaRPr>
          </a:p>
          <a:p>
            <a:pPr indent="0" algn="l">
              <a:buNone/>
            </a:pPr>
            <a:endParaRPr lang="en-US" altLang="zh-CN" sz="2000"/>
          </a:p>
          <a:p>
            <a:pPr algn="l"/>
            <a:endParaRPr lang="en-US" altLang="zh-CN" sz="4800"/>
          </a:p>
          <a:p>
            <a:pPr algn="l"/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37" name="Slide Number Placeholder 36"/>
          <p:cNvSpPr>
            <a:spLocks noGrp="1"/>
          </p:cNvSpPr>
          <p:nvPr/>
        </p:nvSpPr>
        <p:spPr>
          <a:xfrm>
            <a:off x="7396480" y="8953500"/>
            <a:ext cx="2814320" cy="110680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0"/>
              <a:t>2</a:t>
            </a:r>
            <a:endParaRPr lang="en-US" sz="4000"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upload_post_object_v2_37743429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6246"/>
            <a:ext cx="7380368" cy="3918942"/>
          </a:xfrm>
          <a:prstGeom prst="rect">
            <a:avLst/>
          </a:prstGeom>
        </p:spPr>
      </p:pic>
      <p:pic>
        <p:nvPicPr>
          <p:cNvPr id="6" name="图片 5" descr="upload_post_object_v2_30268376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3" y="5490304"/>
            <a:ext cx="5852414" cy="466711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0" y="0"/>
            <a:ext cx="7850505" cy="914464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en-US" altLang="zh-CN" sz="4000"/>
              <a:t> </a:t>
            </a:r>
            <a:r>
              <a:rPr lang="en-US" altLang="zh-CN" sz="4000">
                <a:solidFill>
                  <a:schemeClr val="tx1"/>
                </a:solidFill>
              </a:rPr>
              <a:t>Cliquer l'</a:t>
            </a:r>
            <a:r>
              <a:rPr lang="en-US" altLang="zh-CN" sz="4000"/>
              <a:t>onglet  </a:t>
            </a:r>
            <a:r>
              <a:rPr lang="en-US" altLang="zh-CN" sz="4000" i="1"/>
              <a:t>Issues </a:t>
            </a:r>
            <a:r>
              <a:rPr lang="en-US" altLang="zh-CN" sz="4000"/>
              <a:t>et</a:t>
            </a:r>
            <a:r>
              <a:rPr lang="en-US" altLang="zh-CN" sz="4000" i="1"/>
              <a:t> New issue</a:t>
            </a:r>
            <a:endParaRPr lang="en-US" altLang="zh-CN" sz="4000" i="1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30132" y="4715184"/>
            <a:ext cx="5929313" cy="775066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4000">
                <a:solidFill>
                  <a:schemeClr val="tx1"/>
                </a:solidFill>
              </a:rPr>
              <a:t>Donner un label comme </a:t>
            </a:r>
            <a:r>
              <a:rPr lang="en-US" altLang="zh-CN" sz="4000" i="1">
                <a:solidFill>
                  <a:schemeClr val="tx1"/>
                </a:solidFill>
              </a:rPr>
              <a:t>Bug</a:t>
            </a:r>
            <a:endParaRPr lang="zh-CN" altLang="en-US" sz="4000" i="1">
              <a:solidFill>
                <a:schemeClr val="tx1"/>
              </a:solidFill>
            </a:endParaRPr>
          </a:p>
        </p:txBody>
      </p:sp>
      <p:pic>
        <p:nvPicPr>
          <p:cNvPr id="4" name="图片 3" descr="upload_post_object_v2_1432742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863" y="114519"/>
            <a:ext cx="7843242" cy="5375785"/>
          </a:xfrm>
          <a:prstGeom prst="rect">
            <a:avLst/>
          </a:prstGeom>
        </p:spPr>
      </p:pic>
      <p:pic>
        <p:nvPicPr>
          <p:cNvPr id="2" name="图片 1" descr="upload_post_object_v2_28439557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9290" y="6515735"/>
            <a:ext cx="8843010" cy="3641725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8986356" y="5324665"/>
            <a:ext cx="8192455" cy="1191286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r>
              <a:rPr lang="en-US" altLang="zh-CN" sz="3200"/>
              <a:t>Une fois ferm</a:t>
            </a:r>
            <a:r>
              <a:rPr lang="en-US" altLang="en-US" sz="3200"/>
              <a:t>é</a:t>
            </a:r>
            <a:r>
              <a:rPr lang="en-US" altLang="zh-CN" sz="3200"/>
              <a:t>, vous pouvez voir les </a:t>
            </a:r>
            <a:r>
              <a:rPr lang="en-US" altLang="en-US" sz="3200"/>
              <a:t>é</a:t>
            </a:r>
            <a:r>
              <a:rPr lang="en-US" altLang="zh-CN" sz="3200"/>
              <a:t>tiquettes </a:t>
            </a:r>
            <a:endParaRPr lang="en-US" altLang="zh-CN" sz="3200"/>
          </a:p>
          <a:p>
            <a:pPr algn="l"/>
            <a:r>
              <a:rPr lang="en-US" altLang="zh-CN" sz="3200"/>
              <a:t>ajout</a:t>
            </a:r>
            <a:r>
              <a:rPr lang="en-US" altLang="en-US" sz="3200"/>
              <a:t>é</a:t>
            </a:r>
            <a:r>
              <a:rPr lang="en-US" altLang="zh-CN" sz="3200"/>
              <a:t>es au probl</a:t>
            </a:r>
            <a:r>
              <a:rPr lang="en-US" altLang="en-US" sz="3200"/>
              <a:t>è</a:t>
            </a:r>
            <a:r>
              <a:rPr lang="en-US" altLang="zh-CN" sz="3200"/>
              <a:t>me</a:t>
            </a:r>
            <a:endParaRPr lang="zh-CN" altLang="en-US" sz="3200"/>
          </a:p>
        </p:txBody>
      </p:sp>
      <p:sp>
        <p:nvSpPr>
          <p:cNvPr id="37" name="Slide Number Placeholder 36"/>
          <p:cNvSpPr>
            <a:spLocks noGrp="1"/>
          </p:cNvSpPr>
          <p:nvPr/>
        </p:nvSpPr>
        <p:spPr>
          <a:xfrm>
            <a:off x="7467600" y="9105900"/>
            <a:ext cx="2814320" cy="1106805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0"/>
              <a:t>3</a:t>
            </a:r>
            <a:endParaRPr lang="en-US" sz="4000"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pload_post_object_v2_40400404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864824" cy="1028686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499080" y="373365"/>
            <a:ext cx="10788828" cy="9433543"/>
          </a:xfrm>
          <a:prstGeom prst="rect">
            <a:avLst/>
          </a:prstGeom>
        </p:spPr>
        <p:txBody>
          <a:bodyPr wrap="none" rtlCol="0">
            <a:noAutofit/>
          </a:bodyPr>
          <a:p>
            <a:pPr algn="l"/>
            <a:endParaRPr lang="en-US" altLang="zh-CN" sz="4000">
              <a:solidFill>
                <a:schemeClr val="tx1"/>
              </a:solidFill>
            </a:endParaRPr>
          </a:p>
          <a:p>
            <a:pPr algn="l"/>
            <a:endParaRPr lang="en-US" altLang="zh-CN" sz="4000">
              <a:solidFill>
                <a:schemeClr val="tx1"/>
              </a:solidFill>
            </a:endParaRPr>
          </a:p>
          <a:p>
            <a:pPr algn="l"/>
            <a:endParaRPr lang="en-US" altLang="zh-CN" sz="4000">
              <a:solidFill>
                <a:schemeClr val="tx1"/>
              </a:solidFill>
            </a:endParaRPr>
          </a:p>
          <a:p>
            <a:pPr algn="l"/>
            <a:r>
              <a:rPr lang="en-US" altLang="zh-CN" sz="4000">
                <a:solidFill>
                  <a:schemeClr val="tx1"/>
                </a:solidFill>
              </a:rPr>
              <a:t>Point de d</a:t>
            </a:r>
            <a:r>
              <a:rPr lang="en-US" altLang="en-US" sz="4000">
                <a:solidFill>
                  <a:schemeClr val="tx1"/>
                </a:solidFill>
              </a:rPr>
              <a:t>é</a:t>
            </a:r>
            <a:r>
              <a:rPr lang="en-US" altLang="zh-CN" sz="4000">
                <a:solidFill>
                  <a:schemeClr val="tx1"/>
                </a:solidFill>
              </a:rPr>
              <a:t>part de cette  recherche </a:t>
            </a:r>
            <a:r>
              <a:rPr lang="zh-CN" altLang="en-US" sz="4000">
                <a:solidFill>
                  <a:schemeClr val="tx1"/>
                </a:solidFill>
              </a:rPr>
              <a:t>：</a:t>
            </a:r>
            <a:endParaRPr lang="zh-CN" altLang="en-US" sz="4000">
              <a:solidFill>
                <a:schemeClr val="tx1"/>
              </a:solidFill>
            </a:endParaRPr>
          </a:p>
          <a:p>
            <a:pPr algn="l"/>
            <a:endParaRPr lang="zh-CN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chemeClr val="tx1"/>
                </a:solidFill>
              </a:rPr>
              <a:t>M</a:t>
            </a:r>
            <a:r>
              <a:rPr lang="en-US" altLang="en-US" sz="3600">
                <a:solidFill>
                  <a:schemeClr val="tx1"/>
                </a:solidFill>
              </a:rPr>
              <a:t>é</a:t>
            </a:r>
            <a:r>
              <a:rPr lang="en-US" altLang="zh-CN" sz="3600">
                <a:solidFill>
                  <a:schemeClr val="tx1"/>
                </a:solidFill>
              </a:rPr>
              <a:t>thodes traditionnelles : </a:t>
            </a:r>
            <a:endParaRPr lang="en-US" altLang="zh-CN" sz="3600">
              <a:solidFill>
                <a:schemeClr val="tx1"/>
              </a:solidFill>
            </a:endParaRPr>
          </a:p>
          <a:p>
            <a:pPr algn="l"/>
            <a:r>
              <a:rPr lang="en-US" altLang="zh-CN" sz="2400"/>
              <a:t>   </a:t>
            </a:r>
            <a:r>
              <a:rPr lang="zh-CN" altLang="en-US" sz="2400"/>
              <a:t>- </a:t>
            </a:r>
            <a:r>
              <a:rPr lang="en-US" altLang="zh-CN" sz="2800">
                <a:solidFill>
                  <a:schemeClr val="tx1"/>
                </a:solidFill>
              </a:rPr>
              <a:t>TF-IDF, des arbres de d</a:t>
            </a:r>
            <a:r>
              <a:rPr lang="en-US" altLang="en-US" sz="2800">
                <a:solidFill>
                  <a:schemeClr val="tx1"/>
                </a:solidFill>
              </a:rPr>
              <a:t>é</a:t>
            </a:r>
            <a:r>
              <a:rPr lang="en-US" altLang="zh-CN" sz="2800">
                <a:solidFill>
                  <a:schemeClr val="tx1"/>
                </a:solidFill>
              </a:rPr>
              <a:t>cision et des SVM  </a:t>
            </a:r>
            <a:endParaRPr lang="en-US" altLang="zh-CN" sz="2800">
              <a:solidFill>
                <a:schemeClr val="tx1"/>
              </a:solidFill>
            </a:endParaRPr>
          </a:p>
          <a:p>
            <a:pPr algn="l"/>
            <a:r>
              <a:rPr lang="en-US" altLang="zh-CN" sz="2800">
                <a:solidFill>
                  <a:schemeClr val="tx1"/>
                </a:solidFill>
              </a:rPr>
              <a:t>  </a:t>
            </a:r>
            <a:endParaRPr lang="en-US" altLang="zh-CN" sz="2800">
              <a:solidFill>
                <a:schemeClr val="tx1"/>
              </a:solidFill>
            </a:endParaRPr>
          </a:p>
          <a:p>
            <a:pPr algn="l"/>
            <a:endParaRPr lang="en-US" altLang="zh-CN" sz="240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chemeClr val="tx1"/>
                </a:solidFill>
              </a:rPr>
              <a:t>Travaux r</a:t>
            </a:r>
            <a:r>
              <a:rPr lang="en-US" altLang="en-US" sz="3600">
                <a:solidFill>
                  <a:schemeClr val="tx1"/>
                </a:solidFill>
              </a:rPr>
              <a:t>é</a:t>
            </a:r>
            <a:r>
              <a:rPr lang="en-US" altLang="zh-CN" sz="3600">
                <a:solidFill>
                  <a:schemeClr val="tx1"/>
                </a:solidFill>
              </a:rPr>
              <a:t>cents  :</a:t>
            </a:r>
            <a:endParaRPr lang="en-US" altLang="zh-CN" sz="3600">
              <a:solidFill>
                <a:schemeClr val="tx1"/>
              </a:solidFill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  - </a:t>
            </a:r>
            <a:r>
              <a:rPr lang="en-US" altLang="zh-CN" sz="2800">
                <a:solidFill>
                  <a:schemeClr val="tx1"/>
                </a:solidFill>
              </a:rPr>
              <a:t>FastText  (Joulin et al., 2017)</a:t>
            </a:r>
            <a:endParaRPr lang="en-US" altLang="zh-CN" sz="2800">
              <a:solidFill>
                <a:schemeClr val="tx1"/>
              </a:solidFill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  - </a:t>
            </a:r>
            <a:r>
              <a:rPr lang="en-US" altLang="zh-CN" sz="2800">
                <a:solidFill>
                  <a:schemeClr val="tx1"/>
                </a:solidFill>
              </a:rPr>
              <a:t>GILA  (Cabot et al., 2015).</a:t>
            </a:r>
            <a:endParaRPr lang="en-US" altLang="zh-CN" sz="2800">
              <a:solidFill>
                <a:schemeClr val="tx1"/>
              </a:solidFill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  -</a:t>
            </a:r>
            <a:r>
              <a:rPr lang="en-US" altLang="zh-CN" sz="2800">
                <a:solidFill>
                  <a:schemeClr val="tx1"/>
                </a:solidFill>
              </a:rPr>
              <a:t> Le taux d'utilisation des </a:t>
            </a:r>
            <a:r>
              <a:rPr lang="en-US" altLang="en-US" sz="2800">
                <a:solidFill>
                  <a:schemeClr val="tx1"/>
                </a:solidFill>
              </a:rPr>
              <a:t>é</a:t>
            </a:r>
            <a:r>
              <a:rPr lang="en-US" altLang="zh-CN" sz="2800">
                <a:solidFill>
                  <a:schemeClr val="tx1"/>
                </a:solidFill>
              </a:rPr>
              <a:t>tiquettes reste faible (Bissyande et al., 2013)</a:t>
            </a:r>
            <a:endParaRPr lang="en-US" altLang="zh-CN" sz="2800">
              <a:solidFill>
                <a:schemeClr val="tx1"/>
              </a:solidFill>
            </a:endParaRPr>
          </a:p>
          <a:p>
            <a:pPr algn="l"/>
            <a:endParaRPr lang="en-US" altLang="zh-CN" sz="280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chemeClr val="tx1"/>
                </a:solidFill>
              </a:rPr>
              <a:t>L’utilisation de  BERT par des participants</a:t>
            </a:r>
            <a:endParaRPr lang="en-US" altLang="zh-CN" sz="3600">
              <a:solidFill>
                <a:schemeClr val="tx1"/>
              </a:solidFill>
            </a:endParaRPr>
          </a:p>
          <a:p>
            <a:pPr algn="l"/>
            <a:r>
              <a:rPr lang="en-US" altLang="zh-CN" sz="2400">
                <a:solidFill>
                  <a:schemeClr val="tx1"/>
                </a:solidFill>
              </a:rPr>
              <a:t>.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65110" y="8953500"/>
            <a:ext cx="2133600" cy="687705"/>
          </a:xfrm>
        </p:spPr>
        <p:txBody>
          <a:bodyPr/>
          <a:p>
            <a:pPr algn="ctr"/>
            <a:r>
              <a:rPr lang="en-US" sz="3600" b="0"/>
              <a:t>4</a:t>
            </a:r>
            <a:endParaRPr lang="en-US" sz="3600"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2920" y="118906"/>
            <a:ext cx="7772400" cy="1470025"/>
          </a:xfrm>
        </p:spPr>
        <p:txBody>
          <a:bodyPr/>
          <a:p>
            <a:pPr algn="l"/>
            <a:r>
              <a:rPr lang="en-US" altLang="zh-CN" sz="7200"/>
              <a:t>Problématique</a:t>
            </a:r>
            <a:endParaRPr lang="zh-CN" altLang="en-US" sz="72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17280" y="2949015"/>
            <a:ext cx="16618403" cy="2598352"/>
          </a:xfrm>
        </p:spPr>
        <p:txBody>
          <a:bodyPr>
            <a:normAutofit fontScale="80000"/>
          </a:bodyPr>
          <a:p>
            <a:r>
              <a:rPr lang="en-US" altLang="zh-CN" sz="7200">
                <a:solidFill>
                  <a:srgbClr val="000000"/>
                </a:solidFill>
              </a:rPr>
              <a:t>Comment am</a:t>
            </a:r>
            <a:r>
              <a:rPr lang="en-US" altLang="en-US" sz="7200">
                <a:solidFill>
                  <a:srgbClr val="000000"/>
                </a:solidFill>
              </a:rPr>
              <a:t>é</a:t>
            </a:r>
            <a:r>
              <a:rPr lang="en-US" altLang="zh-CN" sz="7200">
                <a:solidFill>
                  <a:srgbClr val="000000"/>
                </a:solidFill>
              </a:rPr>
              <a:t>liorer les performances de classification automatique des issues sur GitHub ?</a:t>
            </a:r>
            <a:endParaRPr lang="en-US" altLang="en-US" sz="720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59395" y="9258300"/>
            <a:ext cx="2133600" cy="365125"/>
          </a:xfrm>
        </p:spPr>
        <p:txBody>
          <a:bodyPr/>
          <a:p>
            <a:pPr algn="ctr"/>
            <a:r>
              <a:rPr lang="en-US" sz="3600"/>
              <a:t>5</a:t>
            </a:r>
            <a:endParaRPr lang="en-US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6902" y="2972958"/>
            <a:ext cx="7443134" cy="99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5"/>
              </a:lnSpc>
            </a:pPr>
            <a:r>
              <a:rPr lang="en-US" altLang="zh-CN" sz="8035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Modèles </a:t>
            </a:r>
            <a:endParaRPr lang="en-US" sz="8035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975215" y="1170305"/>
            <a:ext cx="6998335" cy="2561590"/>
          </a:xfrm>
          <a:custGeom>
            <a:avLst/>
            <a:gdLst/>
            <a:ahLst/>
            <a:cxnLst/>
            <a:rect l="l" t="t" r="r" b="b"/>
            <a:pathLst>
              <a:path w="2342659" h="857492">
                <a:moveTo>
                  <a:pt x="16594" y="0"/>
                </a:moveTo>
                <a:lnTo>
                  <a:pt x="2326064" y="0"/>
                </a:lnTo>
                <a:cubicBezTo>
                  <a:pt x="2335229" y="0"/>
                  <a:pt x="2342659" y="7430"/>
                  <a:pt x="2342659" y="16594"/>
                </a:cubicBezTo>
                <a:lnTo>
                  <a:pt x="2342659" y="840898"/>
                </a:lnTo>
                <a:cubicBezTo>
                  <a:pt x="2342659" y="845299"/>
                  <a:pt x="2340910" y="849520"/>
                  <a:pt x="2337798" y="852632"/>
                </a:cubicBezTo>
                <a:cubicBezTo>
                  <a:pt x="2334686" y="855744"/>
                  <a:pt x="2330465" y="857492"/>
                  <a:pt x="2326064" y="857492"/>
                </a:cubicBezTo>
                <a:lnTo>
                  <a:pt x="16594" y="857492"/>
                </a:lnTo>
                <a:cubicBezTo>
                  <a:pt x="7430" y="857492"/>
                  <a:pt x="0" y="850063"/>
                  <a:pt x="0" y="840898"/>
                </a:cubicBezTo>
                <a:lnTo>
                  <a:pt x="0" y="16594"/>
                </a:lnTo>
                <a:cubicBezTo>
                  <a:pt x="0" y="7430"/>
                  <a:pt x="7430" y="0"/>
                  <a:pt x="16594" y="0"/>
                </a:cubicBezTo>
                <a:close/>
              </a:path>
            </a:pathLst>
          </a:custGeom>
          <a:solidFill>
            <a:srgbClr val="8AB7E2"/>
          </a:solidFill>
        </p:spPr>
      </p:sp>
      <p:grpSp>
        <p:nvGrpSpPr>
          <p:cNvPr id="7" name="Group 7"/>
          <p:cNvGrpSpPr/>
          <p:nvPr/>
        </p:nvGrpSpPr>
        <p:grpSpPr>
          <a:xfrm rot="0">
            <a:off x="9975306" y="5233838"/>
            <a:ext cx="6998061" cy="2561528"/>
            <a:chOff x="0" y="0"/>
            <a:chExt cx="2342659" cy="8574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61490" y="5997367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  <a:endParaRPr lang="en-US" sz="8000" spc="-656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11578590" y="1647349"/>
            <a:ext cx="5195649" cy="183399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altLang="zh-CN" sz="1400" u="none" spc="2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altLang="zh-CN" sz="2800" u="none" spc="2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altLang="zh-CN" sz="3200" u="none" spc="2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r>
              <a:rPr lang="en-US" altLang="zh-CN" sz="3200" spc="22">
                <a:solidFill>
                  <a:srgbClr val="000000"/>
                </a:solidFill>
                <a:latin typeface="DM Sans" charset="0"/>
                <a:ea typeface="DM Sans" charset="0"/>
                <a:cs typeface="DM Sans" charset="0"/>
                <a:sym typeface="DM Sans"/>
              </a:rPr>
              <a:t>Pré</a:t>
            </a:r>
            <a:r>
              <a:rPr lang="en-US" altLang="zh-CN" sz="3200" u="none" spc="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sentatiion des modèles</a:t>
            </a:r>
            <a:endParaRPr lang="en-US" altLang="zh-CN" sz="3200" u="none" spc="2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altLang="zh-CN" sz="3200" u="none" spc="2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r>
              <a:rPr lang="en-US" altLang="zh-CN" sz="3200" u="none" spc="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utilisés</a:t>
            </a:r>
            <a:endParaRPr lang="en-US" altLang="zh-CN" sz="3200" u="none" spc="2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10261484" y="2052161"/>
            <a:ext cx="157895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lang="en-US" altLang="zh-CN" sz="8000" spc="-656">
                <a:solidFill>
                  <a:srgbClr val="000000"/>
                </a:solidFill>
                <a:latin typeface="DM Sans"/>
                <a:ea typeface="DM Sans"/>
                <a:cs typeface="Arial" panose="020B0604020202020204" pitchFamily="34" charset="0"/>
                <a:sym typeface="DM Sans"/>
              </a:rPr>
              <a:t>1</a:t>
            </a: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lang="en-US" sz="8000" spc="-656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11840533" y="5791495"/>
            <a:ext cx="5195649" cy="170217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altLang="zh-CN" sz="2800" u="none" spc="2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altLang="zh-CN" sz="3200" u="none" spc="2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r>
              <a:rPr lang="en-US" altLang="zh-CN" sz="3200" u="none" spc="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Analyse les limites des</a:t>
            </a:r>
            <a:endParaRPr lang="en-US" altLang="zh-CN" sz="3200" u="none" spc="2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altLang="zh-CN" sz="3200" u="none" spc="2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r>
              <a:rPr lang="en-US" altLang="zh-CN" sz="3200" u="none" spc="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tmod</a:t>
            </a:r>
            <a:r>
              <a:rPr lang="en-US" altLang="en-US" sz="3200" u="none" spc="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è</a:t>
            </a:r>
            <a:r>
              <a:rPr lang="en-US" altLang="zh-CN" sz="3200" u="none" spc="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les </a:t>
            </a:r>
            <a:endParaRPr lang="en-US" altLang="zh-CN" sz="3200" u="none" spc="2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924800" y="8953500"/>
            <a:ext cx="2133600" cy="805815"/>
          </a:xfrm>
        </p:spPr>
        <p:txBody>
          <a:bodyPr/>
          <a:p>
            <a:pPr algn="ctr"/>
            <a:r>
              <a:rPr lang="en-US" sz="3600" b="0" smtClean="0"/>
              <a:t>6</a:t>
            </a:r>
            <a:endParaRPr lang="en-US" sz="3600" b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0534650" cy="1004887"/>
          </a:xfrm>
        </p:spPr>
        <p:txBody>
          <a:bodyPr>
            <a:normAutofit/>
          </a:bodyPr>
          <a:p>
            <a:pPr algn="l"/>
            <a:r>
              <a:rPr lang="en-US" altLang="zh-CN"/>
              <a:t>Pr</a:t>
            </a:r>
            <a:r>
              <a:rPr lang="en-US" altLang="en-US"/>
              <a:t>é</a:t>
            </a:r>
            <a:r>
              <a:rPr lang="en-US" altLang="zh-CN"/>
              <a:t>sentatiion des </a:t>
            </a:r>
            <a:r>
              <a:rPr lang="en-US" altLang="zh-CN">
                <a:solidFill>
                  <a:schemeClr val="tx1"/>
                </a:solidFill>
              </a:rPr>
              <a:t>modèles utilisés</a:t>
            </a:r>
            <a:endParaRPr lang="en-US" altLang="zh-CN"/>
          </a:p>
        </p:txBody>
      </p:sp>
      <p:sp>
        <p:nvSpPr>
          <p:cNvPr id="4" name="副标题 3"/>
          <p:cNvSpPr/>
          <p:nvPr>
            <p:ph type="subTitle" idx="1"/>
          </p:nvPr>
        </p:nvSpPr>
        <p:spPr>
          <a:xfrm>
            <a:off x="525145" y="800100"/>
            <a:ext cx="17762855" cy="8114665"/>
          </a:xfrm>
        </p:spPr>
        <p:txBody>
          <a:bodyPr>
            <a:no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500">
                <a:solidFill>
                  <a:schemeClr val="tx1"/>
                </a:solidFill>
              </a:rPr>
              <a:t>XLNet </a:t>
            </a:r>
            <a:endParaRPr lang="zh-CN" altLang="en-US" sz="450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tx1"/>
                </a:solidFill>
              </a:rPr>
              <a:t> </a:t>
            </a:r>
            <a:r>
              <a:rPr lang="en-US" altLang="zh-CN" sz="3300">
                <a:solidFill>
                  <a:srgbClr val="000000"/>
                </a:solidFill>
              </a:rPr>
              <a:t>   1.Uilisarion de Permutation Language Modeling </a:t>
            </a:r>
            <a:r>
              <a:rPr lang="zh-CN" altLang="en-US" sz="3300">
                <a:solidFill>
                  <a:srgbClr val="000000"/>
                </a:solidFill>
              </a:rPr>
              <a:t>：</a:t>
            </a:r>
            <a:endParaRPr lang="zh-CN" altLang="en-US" sz="200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tx1"/>
                </a:solidFill>
              </a:rPr>
              <a:t>  </a:t>
            </a:r>
            <a:r>
              <a:rPr lang="zh-CN" altLang="en-US" sz="2000">
                <a:solidFill>
                  <a:schemeClr val="tx1"/>
                </a:solidFill>
              </a:rPr>
              <a:t> - </a:t>
            </a:r>
            <a:r>
              <a:rPr lang="en-US" altLang="zh-CN" sz="2000">
                <a:solidFill>
                  <a:schemeClr val="tx1"/>
                </a:solidFill>
              </a:rPr>
              <a:t>Capturer davantage de d</a:t>
            </a:r>
            <a:r>
              <a:rPr lang="en-US" altLang="en-US" sz="2000">
                <a:solidFill>
                  <a:schemeClr val="tx1"/>
                </a:solidFill>
              </a:rPr>
              <a:t>é</a:t>
            </a:r>
            <a:r>
              <a:rPr lang="en-US" altLang="zh-CN" sz="2000">
                <a:solidFill>
                  <a:schemeClr val="tx1"/>
                </a:solidFill>
              </a:rPr>
              <a:t>tails et de relations contextuelles comparé avec BERT</a:t>
            </a:r>
            <a:endParaRPr lang="en-US" altLang="zh-CN" sz="200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000">
                <a:solidFill>
                  <a:schemeClr val="tx1"/>
                </a:solidFill>
              </a:rPr>
              <a:t>   </a:t>
            </a:r>
            <a:r>
              <a:rPr lang="zh-CN" altLang="en-US" sz="2000">
                <a:solidFill>
                  <a:schemeClr val="tx1"/>
                </a:solidFill>
              </a:rPr>
              <a:t>- </a:t>
            </a:r>
            <a:r>
              <a:rPr lang="en-US" altLang="zh-CN" sz="2000">
                <a:solidFill>
                  <a:schemeClr val="tx1"/>
                </a:solidFill>
              </a:rPr>
              <a:t>Exemple :</a:t>
            </a:r>
            <a:r>
              <a:rPr lang="en-US" altLang="zh-CN" sz="2000" i="1">
                <a:solidFill>
                  <a:schemeClr val="tx1"/>
                </a:solidFill>
              </a:rPr>
              <a:t> </a:t>
            </a:r>
            <a:endParaRPr lang="en-US" altLang="zh-CN" sz="2600" i="1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600" i="1">
                <a:solidFill>
                  <a:schemeClr val="tx1"/>
                </a:solidFill>
              </a:rPr>
              <a:t>    </a:t>
            </a:r>
            <a:r>
              <a:rPr lang="en-US" altLang="zh-CN" sz="2200" i="1">
                <a:solidFill>
                  <a:schemeClr val="tx1"/>
                </a:solidFill>
              </a:rPr>
              <a:t>The cat sat on the mat.</a:t>
            </a:r>
            <a:endParaRPr lang="en-US" altLang="zh-CN" sz="220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400">
                <a:solidFill>
                  <a:schemeClr val="tx1"/>
                </a:solidFill>
              </a:rPr>
              <a:t>    </a:t>
            </a:r>
            <a:r>
              <a:rPr lang="en-US" altLang="zh-CN" sz="2200">
                <a:solidFill>
                  <a:schemeClr val="tx1"/>
                </a:solidFill>
              </a:rPr>
              <a:t>BERT : </a:t>
            </a:r>
            <a:r>
              <a:rPr lang="en-US" altLang="zh-CN" sz="2200" i="1">
                <a:solidFill>
                  <a:schemeClr val="tx1"/>
                </a:solidFill>
              </a:rPr>
              <a:t>The cat sat on the [MASK]</a:t>
            </a:r>
            <a:r>
              <a:rPr lang="en-US" altLang="zh-CN" sz="2200">
                <a:solidFill>
                  <a:schemeClr val="tx1"/>
                </a:solidFill>
              </a:rPr>
              <a:t>, puis utilise le contexte pour le pr</a:t>
            </a:r>
            <a:r>
              <a:rPr lang="en-US" altLang="en-US" sz="2200">
                <a:solidFill>
                  <a:schemeClr val="tx1"/>
                </a:solidFill>
              </a:rPr>
              <a:t>é</a:t>
            </a:r>
            <a:r>
              <a:rPr lang="en-US" altLang="zh-CN" sz="2200">
                <a:solidFill>
                  <a:schemeClr val="tx1"/>
                </a:solidFill>
              </a:rPr>
              <a:t>dire.</a:t>
            </a:r>
            <a:endParaRPr lang="en-US" altLang="zh-CN" sz="220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200">
                <a:solidFill>
                  <a:schemeClr val="tx1"/>
                </a:solidFill>
              </a:rPr>
              <a:t>     XLNet : m</a:t>
            </a:r>
            <a:r>
              <a:rPr lang="en-US" altLang="en-US" sz="2200">
                <a:solidFill>
                  <a:schemeClr val="tx1"/>
                </a:solidFill>
              </a:rPr>
              <a:t>é</a:t>
            </a:r>
            <a:r>
              <a:rPr lang="en-US" altLang="zh-CN" sz="2200">
                <a:solidFill>
                  <a:schemeClr val="tx1"/>
                </a:solidFill>
              </a:rPr>
              <a:t>lange l'ordre des mots (par exemple, "on the cat the sat mat"), puis pr</a:t>
            </a:r>
            <a:r>
              <a:rPr lang="en-US" altLang="en-US" sz="2200">
                <a:solidFill>
                  <a:schemeClr val="tx1"/>
                </a:solidFill>
              </a:rPr>
              <a:t>é</a:t>
            </a:r>
            <a:r>
              <a:rPr lang="en-US" altLang="zh-CN" sz="2200">
                <a:solidFill>
                  <a:schemeClr val="tx1"/>
                </a:solidFill>
              </a:rPr>
              <a:t>dit le mot suivant à partir des mots d</a:t>
            </a:r>
            <a:r>
              <a:rPr lang="en-US" altLang="en-US" sz="2200">
                <a:solidFill>
                  <a:schemeClr val="tx1"/>
                </a:solidFill>
              </a:rPr>
              <a:t>é</a:t>
            </a:r>
            <a:r>
              <a:rPr lang="en-US" altLang="zh-CN" sz="2200">
                <a:solidFill>
                  <a:schemeClr val="tx1"/>
                </a:solidFill>
              </a:rPr>
              <a:t>jà pr</a:t>
            </a:r>
            <a:r>
              <a:rPr lang="en-US" altLang="en-US" sz="2200">
                <a:solidFill>
                  <a:schemeClr val="tx1"/>
                </a:solidFill>
              </a:rPr>
              <a:t>é</a:t>
            </a:r>
            <a:r>
              <a:rPr lang="en-US" altLang="zh-CN" sz="2200">
                <a:solidFill>
                  <a:schemeClr val="tx1"/>
                </a:solidFill>
              </a:rPr>
              <a:t>sents</a:t>
            </a:r>
            <a:endParaRPr lang="en-US" altLang="zh-CN" sz="260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600">
                <a:solidFill>
                  <a:schemeClr val="tx1"/>
                </a:solidFill>
              </a:rPr>
              <a:t> </a:t>
            </a:r>
            <a:r>
              <a:rPr lang="en-US" altLang="zh-CN" sz="3300">
                <a:solidFill>
                  <a:srgbClr val="000000"/>
                </a:solidFill>
              </a:rPr>
              <a:t>  2. Introduction de Transformer-XL</a:t>
            </a:r>
            <a:r>
              <a:rPr lang="zh-CN" altLang="en-US" sz="3300">
                <a:solidFill>
                  <a:srgbClr val="000000"/>
                </a:solidFill>
              </a:rPr>
              <a:t>：</a:t>
            </a:r>
            <a:endParaRPr lang="en-US" altLang="zh-CN" sz="260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600">
                <a:solidFill>
                  <a:schemeClr val="tx1"/>
                </a:solidFill>
              </a:rPr>
              <a:t> - Traiter de longs textes et de capturer des d</a:t>
            </a:r>
            <a:r>
              <a:rPr lang="en-US" altLang="en-US" sz="2600">
                <a:solidFill>
                  <a:schemeClr val="tx1"/>
                </a:solidFill>
              </a:rPr>
              <a:t>é</a:t>
            </a:r>
            <a:r>
              <a:rPr lang="en-US" altLang="zh-CN" sz="2600">
                <a:solidFill>
                  <a:schemeClr val="tx1"/>
                </a:solidFill>
              </a:rPr>
              <a:t>pendances à longue distance</a:t>
            </a:r>
            <a:endParaRPr lang="en-US" altLang="zh-CN" sz="2600">
              <a:solidFill>
                <a:schemeClr val="tx1"/>
              </a:solidFill>
            </a:endParaRPr>
          </a:p>
          <a:p>
            <a:pPr algn="l">
              <a:buNone/>
            </a:pPr>
            <a:endParaRPr lang="en-US" altLang="zh-CN" sz="480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500">
                <a:solidFill>
                  <a:schemeClr val="tx1"/>
                </a:solidFill>
              </a:rPr>
              <a:t>CodeBERT </a:t>
            </a:r>
            <a:endParaRPr lang="en-US" altLang="zh-CN" sz="450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800">
                <a:solidFill>
                  <a:srgbClr val="000000"/>
                </a:solidFill>
              </a:rPr>
              <a:t> le traitement à la fois des descriptions en langage naturel et des extraits de code source en entr</a:t>
            </a:r>
            <a:r>
              <a:rPr lang="en-US" altLang="en-US" sz="2800">
                <a:solidFill>
                  <a:srgbClr val="000000"/>
                </a:solidFill>
              </a:rPr>
              <a:t>é</a:t>
            </a:r>
            <a:r>
              <a:rPr lang="en-US" altLang="zh-CN" sz="2800">
                <a:solidFill>
                  <a:srgbClr val="000000"/>
                </a:solidFill>
              </a:rPr>
              <a:t>e</a:t>
            </a:r>
            <a:endParaRPr lang="en-US" altLang="zh-CN" sz="2800">
              <a:solidFill>
                <a:srgbClr val="000000"/>
              </a:solidFill>
            </a:endParaRPr>
          </a:p>
          <a:p>
            <a:pPr algn="l">
              <a:buNone/>
            </a:pPr>
            <a:endParaRPr lang="en-US" altLang="zh-CN" sz="480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l"/>
            <a:endParaRPr lang="zh-CN" altLang="en-US" sz="670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848600" y="9410700"/>
            <a:ext cx="2133600" cy="589280"/>
          </a:xfrm>
        </p:spPr>
        <p:txBody>
          <a:bodyPr/>
          <a:p>
            <a:pPr algn="ctr"/>
            <a:r>
              <a:rPr lang="en-US" sz="3600" smtClean="0"/>
              <a:t>7</a:t>
            </a:r>
            <a:endParaRPr lang="en-US" sz="360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0534650" cy="1004887"/>
          </a:xfrm>
        </p:spPr>
        <p:txBody>
          <a:bodyPr>
            <a:normAutofit/>
          </a:bodyPr>
          <a:p>
            <a:pPr algn="l"/>
            <a:r>
              <a:rPr lang="en-US" altLang="zh-CN"/>
              <a:t>Pr</a:t>
            </a:r>
            <a:r>
              <a:rPr lang="en-US" altLang="en-US"/>
              <a:t>é</a:t>
            </a:r>
            <a:r>
              <a:rPr lang="en-US" altLang="zh-CN"/>
              <a:t>sentatiion des mod</a:t>
            </a:r>
            <a:r>
              <a:rPr lang="en-US" altLang="en-US"/>
              <a:t>è</a:t>
            </a:r>
            <a:r>
              <a:rPr lang="en-US" altLang="zh-CN"/>
              <a:t>les utilis</a:t>
            </a:r>
            <a:r>
              <a:rPr lang="en-US" altLang="en-US"/>
              <a:t>é</a:t>
            </a:r>
            <a:r>
              <a:rPr lang="en-US" altLang="zh-CN"/>
              <a:t>s</a:t>
            </a:r>
            <a:endParaRPr lang="en-US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8648" y="1004845"/>
            <a:ext cx="17470612" cy="9110662"/>
          </a:xfrm>
        </p:spPr>
        <p:txBody>
          <a:bodyPr>
            <a:no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chemeClr val="tx1"/>
                </a:solidFill>
              </a:rPr>
              <a:t>RoBERTa</a:t>
            </a:r>
            <a:r>
              <a:rPr lang="en-US" altLang="zh-CN" sz="4800">
                <a:solidFill>
                  <a:schemeClr val="tx1"/>
                </a:solidFill>
              </a:rPr>
              <a:t> </a:t>
            </a:r>
            <a:endParaRPr lang="en-US" altLang="zh-CN" sz="9100">
              <a:solidFill>
                <a:schemeClr val="tx1"/>
              </a:solidFill>
            </a:endParaRPr>
          </a:p>
          <a:p>
            <a:pPr algn="just"/>
            <a:r>
              <a:rPr lang="zh-CN" altLang="en-US" sz="3300">
                <a:solidFill>
                  <a:srgbClr val="000000"/>
                </a:solidFill>
              </a:rPr>
              <a:t>- </a:t>
            </a:r>
            <a:r>
              <a:rPr lang="en-US" altLang="zh-CN" sz="3300">
                <a:solidFill>
                  <a:srgbClr val="000000"/>
                </a:solidFill>
              </a:rPr>
              <a:t>Une version optimis</a:t>
            </a:r>
            <a:r>
              <a:rPr lang="en-US" altLang="en-US" sz="3300">
                <a:solidFill>
                  <a:srgbClr val="000000"/>
                </a:solidFill>
              </a:rPr>
              <a:t>é</a:t>
            </a:r>
            <a:r>
              <a:rPr lang="en-US" altLang="zh-CN" sz="3300">
                <a:solidFill>
                  <a:srgbClr val="000000"/>
                </a:solidFill>
              </a:rPr>
              <a:t>e de BERT propos</a:t>
            </a:r>
            <a:r>
              <a:rPr lang="en-US" altLang="en-US" sz="3300">
                <a:solidFill>
                  <a:srgbClr val="000000"/>
                </a:solidFill>
              </a:rPr>
              <a:t>é</a:t>
            </a:r>
            <a:r>
              <a:rPr lang="en-US" altLang="zh-CN" sz="3300">
                <a:solidFill>
                  <a:srgbClr val="000000"/>
                </a:solidFill>
              </a:rPr>
              <a:t>e par Facebook AI en 2019</a:t>
            </a:r>
            <a:endParaRPr lang="en-US" altLang="zh-CN" sz="3300">
              <a:solidFill>
                <a:srgbClr val="000000"/>
              </a:solidFill>
            </a:endParaRPr>
          </a:p>
          <a:p>
            <a:pPr algn="just"/>
            <a:r>
              <a:rPr lang="zh-CN" altLang="en-US" sz="3300">
                <a:solidFill>
                  <a:srgbClr val="000000"/>
                </a:solidFill>
              </a:rPr>
              <a:t>- </a:t>
            </a:r>
            <a:r>
              <a:rPr lang="en-US" altLang="zh-CN" sz="3300">
                <a:solidFill>
                  <a:srgbClr val="000000"/>
                </a:solidFill>
              </a:rPr>
              <a:t>Amélioration de la méthode d'entrainement, sans la modification de la structure du modèle </a:t>
            </a:r>
            <a:endParaRPr lang="en-US" altLang="zh-CN" sz="3300">
              <a:solidFill>
                <a:srgbClr val="000000"/>
              </a:solidFill>
            </a:endParaRPr>
          </a:p>
          <a:p>
            <a:pPr algn="just"/>
            <a:r>
              <a:rPr lang="zh-CN" altLang="en-US" sz="3300">
                <a:solidFill>
                  <a:schemeClr val="tx1"/>
                </a:solidFill>
              </a:rPr>
              <a:t>- </a:t>
            </a:r>
            <a:r>
              <a:rPr lang="en-US" altLang="zh-CN" sz="3300">
                <a:solidFill>
                  <a:schemeClr val="tx1"/>
                </a:solidFill>
              </a:rPr>
              <a:t>RoBERTa = </a:t>
            </a:r>
            <a:r>
              <a:rPr lang="en-US" altLang="zh-CN" sz="3300">
                <a:solidFill>
                  <a:schemeClr val="tx1"/>
                </a:solidFill>
                <a:highlight>
                  <a:srgbClr val="FFFF00"/>
                </a:highlight>
              </a:rPr>
              <a:t>plus de donn</a:t>
            </a:r>
            <a:r>
              <a:rPr lang="en-US" altLang="en-US" sz="3300">
                <a:solidFill>
                  <a:schemeClr val="tx1"/>
                </a:solidFill>
                <a:highlight>
                  <a:srgbClr val="FFFF00"/>
                </a:highlight>
              </a:rPr>
              <a:t>é</a:t>
            </a:r>
            <a:r>
              <a:rPr lang="en-US" altLang="zh-CN" sz="3300">
                <a:solidFill>
                  <a:schemeClr val="tx1"/>
                </a:solidFill>
                <a:highlight>
                  <a:srgbClr val="FFFF00"/>
                </a:highlight>
              </a:rPr>
              <a:t>es + un entra</a:t>
            </a:r>
            <a:r>
              <a:rPr lang="en-US" altLang="en-US" sz="3300">
                <a:solidFill>
                  <a:schemeClr val="tx1"/>
                </a:solidFill>
                <a:highlight>
                  <a:srgbClr val="FFFF00"/>
                </a:highlight>
              </a:rPr>
              <a:t>î</a:t>
            </a:r>
            <a:r>
              <a:rPr lang="en-US" altLang="zh-CN" sz="3300">
                <a:solidFill>
                  <a:schemeClr val="tx1"/>
                </a:solidFill>
                <a:highlight>
                  <a:srgbClr val="FFFF00"/>
                </a:highlight>
              </a:rPr>
              <a:t>nement plus long + de meilleures techniques</a:t>
            </a:r>
            <a:endParaRPr lang="en-US" altLang="zh-CN" sz="330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just"/>
            <a:endParaRPr lang="zh-CN" altLang="en-US" sz="330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600">
                <a:solidFill>
                  <a:schemeClr val="tx1"/>
                </a:solidFill>
              </a:rPr>
              <a:t>BERT</a:t>
            </a:r>
            <a:endParaRPr lang="en-US" altLang="zh-CN" sz="3600">
              <a:solidFill>
                <a:schemeClr val="tx1"/>
              </a:solidFill>
            </a:endParaRPr>
          </a:p>
          <a:p>
            <a:pPr algn="l"/>
            <a:r>
              <a:rPr lang="en-US" altLang="zh-CN" sz="3300">
                <a:solidFill>
                  <a:srgbClr val="000000"/>
                </a:solidFill>
              </a:rPr>
              <a:t>- Utilisation du Masked Language Model (MLM) </a:t>
            </a:r>
            <a:endParaRPr lang="en-US" altLang="zh-CN" sz="3300">
              <a:solidFill>
                <a:srgbClr val="000000"/>
              </a:solidFill>
            </a:endParaRPr>
          </a:p>
          <a:p>
            <a:pPr algn="l"/>
            <a:r>
              <a:rPr lang="zh-CN" altLang="en-US" sz="3300">
                <a:solidFill>
                  <a:srgbClr val="000000"/>
                </a:solidFill>
              </a:rPr>
              <a:t>- </a:t>
            </a:r>
            <a:r>
              <a:rPr lang="en-US" altLang="zh-CN" sz="3300">
                <a:solidFill>
                  <a:srgbClr val="000000"/>
                </a:solidFill>
              </a:rPr>
              <a:t>Utilisation du token [CLS]</a:t>
            </a:r>
            <a:endParaRPr lang="en-US" altLang="zh-CN" sz="3300">
              <a:solidFill>
                <a:srgbClr val="000000"/>
              </a:solidFill>
            </a:endParaRPr>
          </a:p>
          <a:p>
            <a:pPr algn="l"/>
            <a:r>
              <a:rPr lang="en-US" altLang="zh-CN" sz="3300">
                <a:solidFill>
                  <a:srgbClr val="000000"/>
                </a:solidFill>
              </a:rPr>
              <a:t>- Description de la structure du mod</a:t>
            </a:r>
            <a:r>
              <a:rPr lang="en-US" altLang="en-US" sz="3300">
                <a:solidFill>
                  <a:srgbClr val="000000"/>
                </a:solidFill>
              </a:rPr>
              <a:t>è</a:t>
            </a:r>
            <a:r>
              <a:rPr lang="en-US" altLang="zh-CN" sz="3300">
                <a:solidFill>
                  <a:srgbClr val="000000"/>
                </a:solidFill>
              </a:rPr>
              <a:t>le</a:t>
            </a:r>
            <a:endParaRPr lang="en-US" altLang="zh-CN" sz="3300">
              <a:solidFill>
                <a:srgbClr val="000000"/>
              </a:solidFill>
            </a:endParaRPr>
          </a:p>
          <a:p>
            <a:pPr algn="l"/>
            <a:r>
              <a:rPr lang="en-US" altLang="zh-CN" sz="2600">
                <a:solidFill>
                  <a:srgbClr val="000000"/>
                </a:solidFill>
              </a:rPr>
              <a:t>   BERT-base : 12 couches d'encodeur Transformer, 768 dimensions cach</a:t>
            </a:r>
            <a:r>
              <a:rPr lang="en-US" altLang="en-US" sz="2600">
                <a:solidFill>
                  <a:srgbClr val="000000"/>
                </a:solidFill>
              </a:rPr>
              <a:t>é</a:t>
            </a:r>
            <a:r>
              <a:rPr lang="en-US" altLang="zh-CN" sz="2600">
                <a:solidFill>
                  <a:srgbClr val="000000"/>
                </a:solidFill>
              </a:rPr>
              <a:t>es, 12 t</a:t>
            </a:r>
            <a:r>
              <a:rPr lang="en-US" altLang="en-US" sz="2600">
                <a:solidFill>
                  <a:srgbClr val="000000"/>
                </a:solidFill>
              </a:rPr>
              <a:t>ê</a:t>
            </a:r>
            <a:r>
              <a:rPr lang="en-US" altLang="zh-CN" sz="2600">
                <a:solidFill>
                  <a:srgbClr val="000000"/>
                </a:solidFill>
              </a:rPr>
              <a:t>tes d'attention</a:t>
            </a:r>
            <a:endParaRPr lang="en-US" altLang="zh-CN" sz="2600">
              <a:solidFill>
                <a:srgbClr val="000000"/>
              </a:solidFill>
            </a:endParaRPr>
          </a:p>
          <a:p>
            <a:pPr algn="l"/>
            <a:r>
              <a:rPr lang="en-US" altLang="zh-CN" sz="2600">
                <a:solidFill>
                  <a:srgbClr val="000000"/>
                </a:solidFill>
              </a:rPr>
              <a:t>   BERT-large : 24 couches, 1024 dimensions, 16 t</a:t>
            </a:r>
            <a:r>
              <a:rPr lang="en-US" altLang="en-US" sz="2600">
                <a:solidFill>
                  <a:srgbClr val="000000"/>
                </a:solidFill>
              </a:rPr>
              <a:t>ê</a:t>
            </a:r>
            <a:r>
              <a:rPr lang="en-US" altLang="zh-CN" sz="2600">
                <a:solidFill>
                  <a:srgbClr val="000000"/>
                </a:solidFill>
              </a:rPr>
              <a:t>tes d'attention</a:t>
            </a:r>
            <a:endParaRPr lang="en-US" altLang="zh-CN" sz="2600">
              <a:solidFill>
                <a:srgbClr val="000000"/>
              </a:solidFill>
            </a:endParaRPr>
          </a:p>
          <a:p>
            <a:pPr algn="l"/>
            <a:endParaRPr lang="zh-CN" altLang="en-US" sz="2600">
              <a:solidFill>
                <a:schemeClr val="tx1"/>
              </a:solidFill>
            </a:endParaRPr>
          </a:p>
          <a:p>
            <a:pPr algn="l"/>
            <a:endParaRPr lang="en-US" altLang="zh-CN" sz="440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48600" y="9278620"/>
            <a:ext cx="2133600" cy="649605"/>
          </a:xfrm>
        </p:spPr>
        <p:txBody>
          <a:bodyPr/>
          <a:p>
            <a:pPr algn="ctr"/>
            <a:r>
              <a:rPr lang="en-US" sz="3200" smtClean="0"/>
              <a:t>8</a:t>
            </a:r>
            <a:endParaRPr lang="en-US" sz="3200" smtClean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9466</Words>
  <Application>WPS Spreadsheets</Application>
  <PresentationFormat>On-screen Show (4:3)</PresentationFormat>
  <Paragraphs>462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Quicksand</vt:lpstr>
      <vt:lpstr>苹方-简</vt:lpstr>
      <vt:lpstr>DM Sans Bold</vt:lpstr>
      <vt:lpstr>DM Sans</vt:lpstr>
      <vt:lpstr>Quicksand</vt:lpstr>
      <vt:lpstr>Thonburi</vt:lpstr>
      <vt:lpstr>DM Sans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Problématique</vt:lpstr>
      <vt:lpstr>PowerPoint 演示文稿</vt:lpstr>
      <vt:lpstr>Présentatiion des modèles utilisés</vt:lpstr>
      <vt:lpstr>Présentatiion des modèles utilisés</vt:lpstr>
      <vt:lpstr>Analyse les limites des modèles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Analyse les contributions de cet article </vt:lpstr>
      <vt:lpstr>Résultats et expériences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Roberta[6]</vt:lpstr>
      <vt:lpstr>Xlnet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pour Corpus,ressources,linguistique outillée</dc:title>
  <dc:creator/>
  <cp:lastModifiedBy>eminem</cp:lastModifiedBy>
  <cp:revision>4</cp:revision>
  <dcterms:created xsi:type="dcterms:W3CDTF">2025-05-17T07:07:35Z</dcterms:created>
  <dcterms:modified xsi:type="dcterms:W3CDTF">2025-05-17T07:07:35Z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D5FD51237C4CEE84B73528688E2B3D20_43</vt:lpwstr>
  </property>
  <property fmtid="{D5CDD505-2E9C-101B-9397-08002B2CF9AE}" pid="3" name="KSOProductBuildVer">
    <vt:lpwstr>1033-5.5.1.7991</vt:lpwstr>
  </property>
</Properties>
</file>